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303" r:id="rId2"/>
    <p:sldId id="309" r:id="rId3"/>
    <p:sldId id="305" r:id="rId4"/>
    <p:sldId id="307" r:id="rId5"/>
    <p:sldId id="306" r:id="rId6"/>
    <p:sldId id="273" r:id="rId7"/>
    <p:sldId id="257" r:id="rId8"/>
    <p:sldId id="258" r:id="rId9"/>
    <p:sldId id="261" r:id="rId10"/>
    <p:sldId id="260" r:id="rId11"/>
    <p:sldId id="259" r:id="rId12"/>
    <p:sldId id="262" r:id="rId13"/>
    <p:sldId id="263" r:id="rId14"/>
    <p:sldId id="264" r:id="rId15"/>
    <p:sldId id="265" r:id="rId16"/>
    <p:sldId id="266" r:id="rId17"/>
    <p:sldId id="267" r:id="rId18"/>
    <p:sldId id="268" r:id="rId19"/>
    <p:sldId id="269" r:id="rId20"/>
    <p:sldId id="304" r:id="rId21"/>
    <p:sldId id="274" r:id="rId22"/>
    <p:sldId id="277" r:id="rId23"/>
    <p:sldId id="302" r:id="rId24"/>
    <p:sldId id="279" r:id="rId25"/>
    <p:sldId id="280" r:id="rId26"/>
    <p:sldId id="281" r:id="rId27"/>
    <p:sldId id="282" r:id="rId28"/>
    <p:sldId id="283" r:id="rId29"/>
    <p:sldId id="291" r:id="rId30"/>
    <p:sldId id="285" r:id="rId31"/>
    <p:sldId id="295" r:id="rId32"/>
    <p:sldId id="296" r:id="rId33"/>
    <p:sldId id="286" r:id="rId34"/>
    <p:sldId id="287" r:id="rId35"/>
    <p:sldId id="288" r:id="rId36"/>
    <p:sldId id="289" r:id="rId37"/>
    <p:sldId id="292" r:id="rId38"/>
    <p:sldId id="293" r:id="rId39"/>
    <p:sldId id="299" r:id="rId40"/>
    <p:sldId id="300" r:id="rId41"/>
    <p:sldId id="297" r:id="rId42"/>
    <p:sldId id="310" r:id="rId43"/>
    <p:sldId id="312" r:id="rId44"/>
    <p:sldId id="275" r:id="rId45"/>
    <p:sldId id="313" r:id="rId46"/>
    <p:sldId id="276" r:id="rId47"/>
    <p:sldId id="314" r:id="rId48"/>
    <p:sldId id="315" r:id="rId49"/>
    <p:sldId id="316" r:id="rId50"/>
    <p:sldId id="294" r:id="rId51"/>
    <p:sldId id="311" r:id="rId52"/>
    <p:sldId id="272" r:id="rId5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E29"/>
    <a:srgbClr val="40598E"/>
    <a:srgbClr val="FF0010"/>
    <a:srgbClr val="2D3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5" d="100"/>
          <a:sy n="75" d="100"/>
        </p:scale>
        <p:origin x="54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7D24E2-8BCA-754F-B4F8-BCC11C45F6AA}" type="datetimeFigureOut">
              <a:rPr lang="en-US" smtClean="0"/>
              <a:t>11/20/2019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DA96FD-385E-D24E-835A-37A20F0C2EEA}" type="slidenum">
              <a:rPr lang="en-US" smtClean="0"/>
              <a:t>‹#›</a:t>
            </a:fld>
            <a:endParaRPr lang="en-US"/>
          </a:p>
        </p:txBody>
      </p:sp>
    </p:spTree>
    <p:extLst>
      <p:ext uri="{BB962C8B-B14F-4D97-AF65-F5344CB8AC3E}">
        <p14:creationId xmlns:p14="http://schemas.microsoft.com/office/powerpoint/2010/main" val="5744017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524675-F37A-794E-A300-2B2014BC5751}" type="slidenum">
              <a:rPr lang="en-US" smtClean="0"/>
              <a:t>49</a:t>
            </a:fld>
            <a:endParaRPr lang="en-US"/>
          </a:p>
        </p:txBody>
      </p:sp>
    </p:spTree>
    <p:extLst>
      <p:ext uri="{BB962C8B-B14F-4D97-AF65-F5344CB8AC3E}">
        <p14:creationId xmlns:p14="http://schemas.microsoft.com/office/powerpoint/2010/main" val="1140250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11102B82-C09E-4D27-9BF4-B3884A0B35F8}" type="datetimeFigureOut">
              <a:rPr lang="tr-TR" smtClean="0"/>
              <a:t>20.11.2019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417561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1102B82-C09E-4D27-9BF4-B3884A0B35F8}" type="datetimeFigureOut">
              <a:rPr lang="tr-TR" smtClean="0"/>
              <a:t>20.11.2019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4272152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1102B82-C09E-4D27-9BF4-B3884A0B35F8}" type="datetimeFigureOut">
              <a:rPr lang="tr-TR" smtClean="0"/>
              <a:t>20.11.2019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1752830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11102B82-C09E-4D27-9BF4-B3884A0B35F8}" type="datetimeFigureOut">
              <a:rPr lang="tr-TR" smtClean="0"/>
              <a:t>20.11.2019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1933369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11102B82-C09E-4D27-9BF4-B3884A0B35F8}" type="datetimeFigureOut">
              <a:rPr lang="tr-TR" smtClean="0"/>
              <a:t>20.11.2019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2531974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11102B82-C09E-4D27-9BF4-B3884A0B35F8}" type="datetimeFigureOut">
              <a:rPr lang="tr-TR" smtClean="0"/>
              <a:t>20.11.2019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273460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11102B82-C09E-4D27-9BF4-B3884A0B35F8}" type="datetimeFigureOut">
              <a:rPr lang="tr-TR" smtClean="0"/>
              <a:t>20.11.2019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2168684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11102B82-C09E-4D27-9BF4-B3884A0B35F8}" type="datetimeFigureOut">
              <a:rPr lang="tr-TR" smtClean="0"/>
              <a:t>20.11.2019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2848828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11102B82-C09E-4D27-9BF4-B3884A0B35F8}" type="datetimeFigureOut">
              <a:rPr lang="tr-TR" smtClean="0"/>
              <a:t>20.11.2019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3628174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1102B82-C09E-4D27-9BF4-B3884A0B35F8}" type="datetimeFigureOut">
              <a:rPr lang="tr-TR" smtClean="0"/>
              <a:t>20.11.2019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724786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11102B82-C09E-4D27-9BF4-B3884A0B35F8}" type="datetimeFigureOut">
              <a:rPr lang="tr-TR" smtClean="0"/>
              <a:t>20.11.2019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D32B1F-4C13-41E6-8C9A-53E5A6C16CF7}" type="slidenum">
              <a:rPr lang="tr-TR" smtClean="0"/>
              <a:t>‹#›</a:t>
            </a:fld>
            <a:endParaRPr lang="tr-TR"/>
          </a:p>
        </p:txBody>
      </p:sp>
    </p:spTree>
    <p:extLst>
      <p:ext uri="{BB962C8B-B14F-4D97-AF65-F5344CB8AC3E}">
        <p14:creationId xmlns:p14="http://schemas.microsoft.com/office/powerpoint/2010/main" val="2565213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02B82-C09E-4D27-9BF4-B3884A0B35F8}" type="datetimeFigureOut">
              <a:rPr lang="tr-TR" smtClean="0"/>
              <a:t>20.11.2019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32B1F-4C13-41E6-8C9A-53E5A6C16CF7}" type="slidenum">
              <a:rPr lang="tr-TR" smtClean="0"/>
              <a:t>‹#›</a:t>
            </a:fld>
            <a:endParaRPr lang="tr-TR"/>
          </a:p>
        </p:txBody>
      </p:sp>
    </p:spTree>
    <p:extLst>
      <p:ext uri="{BB962C8B-B14F-4D97-AF65-F5344CB8AC3E}">
        <p14:creationId xmlns:p14="http://schemas.microsoft.com/office/powerpoint/2010/main" val="1951121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jpg"/><Relationship Id="rId5" Type="http://schemas.openxmlformats.org/officeDocument/2006/relationships/image" Target="../media/image26.jp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Tree>
    <p:extLst>
      <p:ext uri="{BB962C8B-B14F-4D97-AF65-F5344CB8AC3E}">
        <p14:creationId xmlns:p14="http://schemas.microsoft.com/office/powerpoint/2010/main" val="29868495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
        <p:nvSpPr>
          <p:cNvPr id="5" name="Dikdörtgen 4"/>
          <p:cNvSpPr/>
          <p:nvPr/>
        </p:nvSpPr>
        <p:spPr>
          <a:xfrm>
            <a:off x="1257838" y="3149902"/>
            <a:ext cx="7319492" cy="1754326"/>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Cost</a:t>
            </a:r>
            <a:r>
              <a:rPr lang="tr-TR" sz="2400" b="1" dirty="0" smtClean="0">
                <a:solidFill>
                  <a:srgbClr val="EE5E29"/>
                </a:solidFill>
                <a:latin typeface="Verdana" panose="020B0604030504040204" pitchFamily="34" charset="0"/>
                <a:ea typeface="Verdana" panose="020B0604030504040204" pitchFamily="34" charset="0"/>
              </a:rPr>
              <a:t> </a:t>
            </a:r>
            <a:r>
              <a:rPr lang="tr-TR" sz="2400" b="1" dirty="0" err="1" smtClean="0">
                <a:solidFill>
                  <a:srgbClr val="EE5E29"/>
                </a:solidFill>
                <a:latin typeface="Verdana" panose="020B0604030504040204" pitchFamily="34" charset="0"/>
                <a:ea typeface="Verdana" panose="020B0604030504040204" pitchFamily="34" charset="0"/>
              </a:rPr>
              <a:t>Effective</a:t>
            </a:r>
            <a:r>
              <a:rPr lang="tr-TR" sz="2400" b="1" dirty="0" smtClean="0">
                <a:solidFill>
                  <a:srgbClr val="EE5E29"/>
                </a:solidFill>
                <a:latin typeface="Verdana" panose="020B0604030504040204" pitchFamily="34" charset="0"/>
                <a:ea typeface="Verdana" panose="020B0604030504040204" pitchFamily="34" charset="0"/>
              </a:rPr>
              <a:t> &amp; High ROI</a:t>
            </a: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has cloud hosting and </a:t>
            </a:r>
            <a:r>
              <a:rPr lang="en-US" sz="1600" dirty="0" err="1">
                <a:solidFill>
                  <a:schemeClr val="tx1">
                    <a:lumMod val="65000"/>
                    <a:lumOff val="35000"/>
                  </a:schemeClr>
                </a:solidFill>
                <a:latin typeface="Verdana" panose="020B0604030504040204" pitchFamily="34" charset="0"/>
                <a:ea typeface="Verdana" panose="020B0604030504040204" pitchFamily="34" charset="0"/>
              </a:rPr>
              <a:t>SaaS</a:t>
            </a:r>
            <a:r>
              <a:rPr lang="en-US" sz="1600" dirty="0">
                <a:solidFill>
                  <a:schemeClr val="tx1">
                    <a:lumMod val="65000"/>
                    <a:lumOff val="35000"/>
                  </a:schemeClr>
                </a:solidFill>
                <a:latin typeface="Verdana" panose="020B0604030504040204" pitchFamily="34" charset="0"/>
                <a:ea typeface="Verdana" panose="020B0604030504040204" pitchFamily="34" charset="0"/>
              </a:rPr>
              <a:t> license therefore it does not need any server, expensive licenses nor any maintenance or upgrade costs. That is why it is very cost effective and has the highest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ROI.</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24628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
        <p:nvSpPr>
          <p:cNvPr id="5" name="Dikdörtgen 4"/>
          <p:cNvSpPr/>
          <p:nvPr/>
        </p:nvSpPr>
        <p:spPr>
          <a:xfrm>
            <a:off x="1257838" y="3149902"/>
            <a:ext cx="7319492" cy="1754326"/>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Reliable</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is hosted in Microsoft Azure Cloud Servers that may be the most powerful and protected data centers in the world. It is backed up in more than 24 points in the world.</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88173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
        <p:nvSpPr>
          <p:cNvPr id="5" name="Dikdörtgen 4"/>
          <p:cNvSpPr/>
          <p:nvPr/>
        </p:nvSpPr>
        <p:spPr>
          <a:xfrm>
            <a:off x="1257838" y="3149902"/>
            <a:ext cx="7319492" cy="1754326"/>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Secure</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uses SSL for data transfer, secure tokens for authentication mechanisms, and several AI guard algorithms for malicious attacks. It is one of the best protected systems in the world.</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3447" y="5204213"/>
            <a:ext cx="1925674" cy="818412"/>
          </a:xfrm>
          <a:prstGeom prst="rect">
            <a:avLst/>
          </a:prstGeom>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1193" y="5223259"/>
            <a:ext cx="2052334" cy="872242"/>
          </a:xfrm>
          <a:prstGeom prst="rect">
            <a:avLst/>
          </a:prstGeom>
        </p:spPr>
      </p:pic>
    </p:spTree>
    <p:extLst>
      <p:ext uri="{BB962C8B-B14F-4D97-AF65-F5344CB8AC3E}">
        <p14:creationId xmlns:p14="http://schemas.microsoft.com/office/powerpoint/2010/main" val="4182113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
        <p:nvSpPr>
          <p:cNvPr id="5" name="Dikdörtgen 4"/>
          <p:cNvSpPr/>
          <p:nvPr/>
        </p:nvSpPr>
        <p:spPr>
          <a:xfrm>
            <a:off x="1257838" y="3149902"/>
            <a:ext cx="7319492" cy="1384995"/>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Easy</a:t>
            </a:r>
            <a:r>
              <a:rPr lang="tr-TR" sz="2400" b="1" dirty="0" smtClean="0">
                <a:solidFill>
                  <a:srgbClr val="EE5E29"/>
                </a:solidFill>
                <a:latin typeface="Verdana" panose="020B0604030504040204" pitchFamily="34" charset="0"/>
                <a:ea typeface="Verdana" panose="020B0604030504040204" pitchFamily="34" charset="0"/>
              </a:rPr>
              <a:t> </a:t>
            </a:r>
            <a:r>
              <a:rPr lang="tr-TR" sz="2400" b="1" dirty="0" err="1" smtClean="0">
                <a:solidFill>
                  <a:srgbClr val="EE5E29"/>
                </a:solidFill>
                <a:latin typeface="Verdana" panose="020B0604030504040204" pitchFamily="34" charset="0"/>
                <a:ea typeface="Verdana" panose="020B0604030504040204" pitchFamily="34" charset="0"/>
              </a:rPr>
              <a:t>To</a:t>
            </a:r>
            <a:r>
              <a:rPr lang="tr-TR" sz="2400" b="1" dirty="0" smtClean="0">
                <a:solidFill>
                  <a:srgbClr val="EE5E29"/>
                </a:solidFill>
                <a:latin typeface="Verdana" panose="020B0604030504040204" pitchFamily="34" charset="0"/>
                <a:ea typeface="Verdana" panose="020B0604030504040204" pitchFamily="34" charset="0"/>
              </a:rPr>
              <a:t> </a:t>
            </a:r>
            <a:r>
              <a:rPr lang="tr-TR" sz="2400" b="1" dirty="0" err="1" smtClean="0">
                <a:solidFill>
                  <a:srgbClr val="EE5E29"/>
                </a:solidFill>
                <a:latin typeface="Verdana" panose="020B0604030504040204" pitchFamily="34" charset="0"/>
                <a:ea typeface="Verdana" panose="020B0604030504040204" pitchFamily="34" charset="0"/>
              </a:rPr>
              <a:t>Use</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a:solidFill>
                  <a:schemeClr val="tx1">
                    <a:lumMod val="65000"/>
                    <a:lumOff val="35000"/>
                  </a:schemeClr>
                </a:solidFill>
                <a:latin typeface="Verdana" panose="020B0604030504040204" pitchFamily="34" charset="0"/>
                <a:ea typeface="Verdana" panose="020B0604030504040204" pitchFamily="34" charset="0"/>
              </a:rPr>
              <a:t>Since </a:t>
            </a: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uses Google’s Material Design which has a very familiar interface, it is both user-friendly and easy to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use.</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9880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
        <p:nvSpPr>
          <p:cNvPr id="5" name="Dikdörtgen 4"/>
          <p:cNvSpPr/>
          <p:nvPr/>
        </p:nvSpPr>
        <p:spPr>
          <a:xfrm>
            <a:off x="1257838" y="3149902"/>
            <a:ext cx="7319492" cy="1384995"/>
          </a:xfrm>
          <a:prstGeom prst="rect">
            <a:avLst/>
          </a:prstGeom>
        </p:spPr>
        <p:txBody>
          <a:bodyPr wrap="square">
            <a:spAutoFit/>
          </a:bodyPr>
          <a:lstStyle/>
          <a:p>
            <a:pPr>
              <a:lnSpc>
                <a:spcPct val="150000"/>
              </a:lnSpc>
            </a:pPr>
            <a:r>
              <a:rPr lang="tr-TR" sz="2400" b="1" dirty="0" smtClean="0">
                <a:solidFill>
                  <a:srgbClr val="EE5E29"/>
                </a:solidFill>
                <a:latin typeface="Verdana" panose="020B0604030504040204" pitchFamily="34" charset="0"/>
                <a:ea typeface="Verdana" panose="020B0604030504040204" pitchFamily="34" charset="0"/>
              </a:rPr>
              <a:t>Mobile</a:t>
            </a:r>
          </a:p>
          <a:p>
            <a:pPr>
              <a:lnSpc>
                <a:spcPct val="150000"/>
              </a:lnSpc>
            </a:pPr>
            <a:r>
              <a:rPr lang="en-US" sz="1600" dirty="0">
                <a:solidFill>
                  <a:schemeClr val="tx1">
                    <a:lumMod val="65000"/>
                    <a:lumOff val="35000"/>
                  </a:schemeClr>
                </a:solidFill>
                <a:latin typeface="Verdana" panose="020B0604030504040204" pitchFamily="34" charset="0"/>
                <a:ea typeface="Verdana" panose="020B0604030504040204" pitchFamily="34" charset="0"/>
              </a:rPr>
              <a:t>It is completely responsive and fully functional on tablets and phones in addition to desktop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systems.</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402661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çerik Yer Tutucus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065" y="0"/>
            <a:ext cx="12191999" cy="6858000"/>
          </a:xfrm>
        </p:spPr>
      </p:pic>
      <p:sp>
        <p:nvSpPr>
          <p:cNvPr id="5" name="Dikdörtgen 4"/>
          <p:cNvSpPr/>
          <p:nvPr/>
        </p:nvSpPr>
        <p:spPr>
          <a:xfrm>
            <a:off x="1257838" y="3149902"/>
            <a:ext cx="7319492" cy="2492990"/>
          </a:xfrm>
          <a:prstGeom prst="rect">
            <a:avLst/>
          </a:prstGeom>
        </p:spPr>
        <p:txBody>
          <a:bodyPr wrap="square">
            <a:spAutoFit/>
          </a:bodyPr>
          <a:lstStyle/>
          <a:p>
            <a:pPr>
              <a:lnSpc>
                <a:spcPct val="150000"/>
              </a:lnSpc>
            </a:pPr>
            <a:r>
              <a:rPr lang="tr-TR" sz="2400" b="1" dirty="0" smtClean="0">
                <a:solidFill>
                  <a:srgbClr val="EE5E29"/>
                </a:solidFill>
                <a:latin typeface="Verdana" panose="020B0604030504040204" pitchFamily="34" charset="0"/>
                <a:ea typeface="Verdana" panose="020B0604030504040204" pitchFamily="34" charset="0"/>
              </a:rPr>
              <a:t>Multi </a:t>
            </a:r>
            <a:r>
              <a:rPr lang="tr-TR" sz="2400" b="1" dirty="0" err="1" smtClean="0">
                <a:solidFill>
                  <a:srgbClr val="EE5E29"/>
                </a:solidFill>
                <a:latin typeface="Verdana" panose="020B0604030504040204" pitchFamily="34" charset="0"/>
                <a:ea typeface="Verdana" panose="020B0604030504040204" pitchFamily="34" charset="0"/>
              </a:rPr>
              <a:t>Property</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has many special functions and reports for group hotels and chains. It provides shared consolidated reports for occupancy, income, ADR, and aggregation of financial statements. It also provides shared use of information about guests, agencies, and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reservations.</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581893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
        <p:nvSpPr>
          <p:cNvPr id="5" name="Dikdörtgen 4"/>
          <p:cNvSpPr/>
          <p:nvPr/>
        </p:nvSpPr>
        <p:spPr>
          <a:xfrm>
            <a:off x="1257838" y="3149902"/>
            <a:ext cx="6302061" cy="1384995"/>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Customizable</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is easily customizable for any size and type of hotel due to its flexible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parameters.</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53642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
        <p:nvSpPr>
          <p:cNvPr id="5" name="Dikdörtgen 4"/>
          <p:cNvSpPr/>
          <p:nvPr/>
        </p:nvSpPr>
        <p:spPr>
          <a:xfrm>
            <a:off x="1257838" y="3149902"/>
            <a:ext cx="5336145" cy="1754326"/>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Scalable</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a:solidFill>
                  <a:schemeClr val="tx1">
                    <a:lumMod val="65000"/>
                    <a:lumOff val="35000"/>
                  </a:schemeClr>
                </a:solidFill>
                <a:latin typeface="Verdana" panose="020B0604030504040204" pitchFamily="34" charset="0"/>
                <a:ea typeface="Verdana" panose="020B0604030504040204" pitchFamily="34" charset="0"/>
              </a:rPr>
              <a:t>Since it is hosted in cloud servers, CPU power and storage capacity can be easily expanded or decreased depending on your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needs.</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85631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p:spPr>
      </p:pic>
      <p:sp>
        <p:nvSpPr>
          <p:cNvPr id="7" name="Dikdörtgen 6"/>
          <p:cNvSpPr/>
          <p:nvPr/>
        </p:nvSpPr>
        <p:spPr>
          <a:xfrm>
            <a:off x="1257838" y="3149902"/>
            <a:ext cx="6765700" cy="1754326"/>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Interoperatable</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has a public API for communication with other systems, so integration to other external systems such as banks, door locks, and pay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TV </a:t>
            </a:r>
            <a:r>
              <a:rPr lang="en-US" sz="1600" dirty="0">
                <a:solidFill>
                  <a:schemeClr val="tx1">
                    <a:lumMod val="65000"/>
                    <a:lumOff val="35000"/>
                  </a:schemeClr>
                </a:solidFill>
                <a:latin typeface="Verdana" panose="020B0604030504040204" pitchFamily="34" charset="0"/>
                <a:ea typeface="Verdana" panose="020B0604030504040204" pitchFamily="34" charset="0"/>
              </a:rPr>
              <a:t>etc. can easily be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done.</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41569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çerik Yer Tutucusu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
        <p:nvSpPr>
          <p:cNvPr id="5" name="Dikdörtgen 4"/>
          <p:cNvSpPr/>
          <p:nvPr/>
        </p:nvSpPr>
        <p:spPr>
          <a:xfrm>
            <a:off x="1257838" y="3149902"/>
            <a:ext cx="7319492" cy="1384995"/>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Enhanced</a:t>
            </a:r>
            <a:r>
              <a:rPr lang="tr-TR" sz="2400" b="1" dirty="0" smtClean="0">
                <a:solidFill>
                  <a:srgbClr val="EE5E29"/>
                </a:solidFill>
                <a:latin typeface="Verdana" panose="020B0604030504040204" pitchFamily="34" charset="0"/>
                <a:ea typeface="Verdana" panose="020B0604030504040204" pitchFamily="34" charset="0"/>
              </a:rPr>
              <a:t> </a:t>
            </a:r>
            <a:r>
              <a:rPr lang="tr-TR" sz="2400" b="1" dirty="0" err="1" smtClean="0">
                <a:solidFill>
                  <a:srgbClr val="EE5E29"/>
                </a:solidFill>
                <a:latin typeface="Verdana" panose="020B0604030504040204" pitchFamily="34" charset="0"/>
                <a:ea typeface="Verdana" panose="020B0604030504040204" pitchFamily="34" charset="0"/>
              </a:rPr>
              <a:t>Support</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has 24×7 online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support; </a:t>
            </a:r>
            <a:r>
              <a:rPr lang="en-US" sz="1600" dirty="0">
                <a:solidFill>
                  <a:schemeClr val="tx1">
                    <a:lumMod val="65000"/>
                    <a:lumOff val="35000"/>
                  </a:schemeClr>
                </a:solidFill>
                <a:latin typeface="Verdana" panose="020B0604030504040204" pitchFamily="34" charset="0"/>
                <a:ea typeface="Verdana" panose="020B0604030504040204" pitchFamily="34" charset="0"/>
              </a:rPr>
              <a:t>an expert will be with you looking at the same screen anytime you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need.</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17809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998606" y="4796809"/>
            <a:ext cx="5801866" cy="553998"/>
          </a:xfrm>
          <a:prstGeom prst="rect">
            <a:avLst/>
          </a:prstGeom>
        </p:spPr>
        <p:txBody>
          <a:bodyPr wrap="square">
            <a:spAutoFit/>
          </a:bodyPr>
          <a:lstStyle/>
          <a:p>
            <a:pPr algn="ctr">
              <a:lnSpc>
                <a:spcPct val="150000"/>
              </a:lnSpc>
            </a:pPr>
            <a:r>
              <a:rPr lang="tr-TR" sz="2000" b="1" dirty="0" smtClean="0">
                <a:solidFill>
                  <a:srgbClr val="FF0010"/>
                </a:solidFill>
                <a:latin typeface="Verdana" panose="020B0604030504040204" pitchFamily="34" charset="0"/>
                <a:ea typeface="Verdana" panose="020B0604030504040204" pitchFamily="34" charset="0"/>
              </a:rPr>
              <a:t>%80’i Teknik, 96 Personel ile</a:t>
            </a:r>
            <a:endParaRPr lang="tr-TR" sz="2000" dirty="0"/>
          </a:p>
        </p:txBody>
      </p:sp>
      <p:sp>
        <p:nvSpPr>
          <p:cNvPr id="6" name="Dikdörtgen 5"/>
          <p:cNvSpPr/>
          <p:nvPr/>
        </p:nvSpPr>
        <p:spPr>
          <a:xfrm>
            <a:off x="1961790" y="5342656"/>
            <a:ext cx="9307223" cy="507831"/>
          </a:xfrm>
          <a:prstGeom prst="rect">
            <a:avLst/>
          </a:prstGeom>
        </p:spPr>
        <p:txBody>
          <a:bodyPr wrap="square">
            <a:spAutoFit/>
          </a:bodyPr>
          <a:lstStyle/>
          <a:p>
            <a:pPr algn="ctr">
              <a:lnSpc>
                <a:spcPct val="150000"/>
              </a:lnSpc>
            </a:pPr>
            <a:r>
              <a:rPr lang="tr-TR" dirty="0" smtClean="0">
                <a:solidFill>
                  <a:schemeClr val="tx1">
                    <a:lumMod val="65000"/>
                    <a:lumOff val="35000"/>
                  </a:schemeClr>
                </a:solidFill>
                <a:latin typeface="Verdana" panose="020B0604030504040204" pitchFamily="34" charset="0"/>
                <a:ea typeface="Verdana" panose="020B0604030504040204" pitchFamily="34" charset="0"/>
              </a:rPr>
              <a:t>Turizm Sektörünün  İhtiyaçları Konusunda  Uzmanlaşmış Bir Kadroya Sahiptir </a:t>
            </a:r>
            <a:endParaRPr lang="tr-TR"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Tree>
    <p:extLst>
      <p:ext uri="{BB962C8B-B14F-4D97-AF65-F5344CB8AC3E}">
        <p14:creationId xmlns:p14="http://schemas.microsoft.com/office/powerpoint/2010/main" val="2478494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
        <p:nvSpPr>
          <p:cNvPr id="5" name="Metin kutusu 4"/>
          <p:cNvSpPr txBox="1"/>
          <p:nvPr/>
        </p:nvSpPr>
        <p:spPr>
          <a:xfrm rot="20701132">
            <a:off x="2359808" y="1468619"/>
            <a:ext cx="4227497" cy="3046988"/>
          </a:xfrm>
          <a:prstGeom prst="rect">
            <a:avLst/>
          </a:prstGeom>
          <a:noFill/>
        </p:spPr>
        <p:txBody>
          <a:bodyPr wrap="square" rtlCol="0">
            <a:spAutoFit/>
          </a:bodyPr>
          <a:lstStyle/>
          <a:p>
            <a:pPr marL="457200" indent="-457200">
              <a:buFont typeface="Arial" panose="020B0604020202020204" pitchFamily="34" charset="0"/>
              <a:buChar char="•"/>
            </a:pPr>
            <a:r>
              <a:rPr lang="tr-TR" sz="3200" b="1" dirty="0" smtClean="0">
                <a:solidFill>
                  <a:schemeClr val="bg1"/>
                </a:solidFill>
              </a:rPr>
              <a:t>PMS </a:t>
            </a:r>
          </a:p>
          <a:p>
            <a:pPr marL="457200" indent="-457200">
              <a:buFont typeface="Arial" panose="020B0604020202020204" pitchFamily="34" charset="0"/>
              <a:buChar char="•"/>
            </a:pPr>
            <a:r>
              <a:rPr lang="tr-TR" sz="3200" b="1" dirty="0" smtClean="0">
                <a:solidFill>
                  <a:schemeClr val="bg1"/>
                </a:solidFill>
              </a:rPr>
              <a:t>CHANNEL </a:t>
            </a:r>
            <a:r>
              <a:rPr lang="tr-TR" sz="3200" b="1" dirty="0">
                <a:solidFill>
                  <a:schemeClr val="bg1"/>
                </a:solidFill>
              </a:rPr>
              <a:t>M</a:t>
            </a:r>
            <a:r>
              <a:rPr lang="tr-TR" sz="3200" b="1" dirty="0" smtClean="0">
                <a:solidFill>
                  <a:schemeClr val="bg1"/>
                </a:solidFill>
              </a:rPr>
              <a:t>ANAGER</a:t>
            </a:r>
          </a:p>
          <a:p>
            <a:pPr marL="457200" indent="-457200">
              <a:buFont typeface="Arial" panose="020B0604020202020204" pitchFamily="34" charset="0"/>
              <a:buChar char="•"/>
            </a:pPr>
            <a:r>
              <a:rPr lang="tr-TR" sz="3200" b="1" dirty="0" smtClean="0">
                <a:solidFill>
                  <a:schemeClr val="bg1"/>
                </a:solidFill>
              </a:rPr>
              <a:t>BOOKING ENGINE</a:t>
            </a:r>
          </a:p>
          <a:p>
            <a:pPr marL="457200" indent="-457200">
              <a:buFont typeface="Arial" panose="020B0604020202020204" pitchFamily="34" charset="0"/>
              <a:buChar char="•"/>
            </a:pPr>
            <a:r>
              <a:rPr lang="tr-TR" sz="3200" b="1" dirty="0" smtClean="0">
                <a:solidFill>
                  <a:schemeClr val="bg1"/>
                </a:solidFill>
              </a:rPr>
              <a:t>RATE MANAGER</a:t>
            </a:r>
          </a:p>
          <a:p>
            <a:pPr marL="457200" indent="-457200">
              <a:buFont typeface="Arial" panose="020B0604020202020204" pitchFamily="34" charset="0"/>
              <a:buChar char="•"/>
            </a:pPr>
            <a:r>
              <a:rPr lang="tr-TR" sz="3200" b="1" dirty="0" smtClean="0">
                <a:solidFill>
                  <a:schemeClr val="bg1"/>
                </a:solidFill>
              </a:rPr>
              <a:t>POINT OF SALE (POS)</a:t>
            </a:r>
          </a:p>
          <a:p>
            <a:pPr marL="457200" indent="-457200">
              <a:buFont typeface="Arial" panose="020B0604020202020204" pitchFamily="34" charset="0"/>
              <a:buChar char="•"/>
            </a:pPr>
            <a:r>
              <a:rPr lang="tr-TR" sz="3200" b="1" dirty="0" smtClean="0">
                <a:solidFill>
                  <a:schemeClr val="bg1"/>
                </a:solidFill>
              </a:rPr>
              <a:t>SPA MANAGER</a:t>
            </a:r>
          </a:p>
        </p:txBody>
      </p:sp>
      <p:sp>
        <p:nvSpPr>
          <p:cNvPr id="6" name="Metin kutusu 5"/>
          <p:cNvSpPr txBox="1"/>
          <p:nvPr/>
        </p:nvSpPr>
        <p:spPr>
          <a:xfrm>
            <a:off x="8377689" y="873138"/>
            <a:ext cx="4230729" cy="4906408"/>
          </a:xfrm>
          <a:prstGeom prst="rect">
            <a:avLst/>
          </a:prstGeom>
          <a:noFill/>
        </p:spPr>
        <p:txBody>
          <a:bodyPr wrap="square" rtlCol="0">
            <a:spAutoFit/>
          </a:bodyPr>
          <a:lstStyle/>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Reservation</a:t>
            </a:r>
            <a:endParaRPr lang="tr-TR" sz="1400" b="1" dirty="0" smtClean="0">
              <a:solidFill>
                <a:schemeClr val="bg1"/>
              </a:solidFill>
            </a:endParaRP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Front </a:t>
            </a:r>
            <a:r>
              <a:rPr lang="tr-TR" sz="1400" b="1" dirty="0" err="1">
                <a:solidFill>
                  <a:schemeClr val="bg1"/>
                </a:solidFill>
              </a:rPr>
              <a:t>D</a:t>
            </a:r>
            <a:r>
              <a:rPr lang="tr-TR" sz="1400" b="1" dirty="0" err="1" smtClean="0">
                <a:solidFill>
                  <a:schemeClr val="bg1"/>
                </a:solidFill>
              </a:rPr>
              <a:t>esk</a:t>
            </a:r>
            <a:endParaRPr lang="tr-TR" sz="1400" b="1" dirty="0" smtClean="0">
              <a:solidFill>
                <a:schemeClr val="bg1"/>
              </a:solidFill>
            </a:endParaRP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Front Cash</a:t>
            </a:r>
          </a:p>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Housekeeping</a:t>
            </a:r>
            <a:endParaRPr lang="tr-TR" sz="1400" b="1" dirty="0" smtClean="0">
              <a:solidFill>
                <a:schemeClr val="bg1"/>
              </a:solidFill>
            </a:endParaRP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Technical Service</a:t>
            </a: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CRM</a:t>
            </a:r>
          </a:p>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Night</a:t>
            </a:r>
            <a:r>
              <a:rPr lang="tr-TR" sz="1400" b="1" dirty="0" smtClean="0">
                <a:solidFill>
                  <a:schemeClr val="bg1"/>
                </a:solidFill>
              </a:rPr>
              <a:t> </a:t>
            </a:r>
            <a:r>
              <a:rPr lang="tr-TR" sz="1400" b="1" dirty="0" err="1" smtClean="0">
                <a:solidFill>
                  <a:schemeClr val="bg1"/>
                </a:solidFill>
              </a:rPr>
              <a:t>Audit</a:t>
            </a:r>
            <a:endParaRPr lang="tr-TR" sz="1400" b="1" dirty="0" smtClean="0">
              <a:solidFill>
                <a:schemeClr val="bg1"/>
              </a:solidFill>
            </a:endParaRPr>
          </a:p>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Contract</a:t>
            </a:r>
            <a:r>
              <a:rPr lang="tr-TR" sz="1400" b="1" dirty="0" smtClean="0">
                <a:solidFill>
                  <a:schemeClr val="bg1"/>
                </a:solidFill>
              </a:rPr>
              <a:t> Management</a:t>
            </a:r>
          </a:p>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Sales</a:t>
            </a:r>
            <a:r>
              <a:rPr lang="tr-TR" sz="1400" b="1" dirty="0" smtClean="0">
                <a:solidFill>
                  <a:schemeClr val="bg1"/>
                </a:solidFill>
              </a:rPr>
              <a:t> &amp; Marketing</a:t>
            </a:r>
          </a:p>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Banquet</a:t>
            </a:r>
            <a:r>
              <a:rPr lang="tr-TR" sz="1400" b="1" dirty="0" smtClean="0">
                <a:solidFill>
                  <a:schemeClr val="bg1"/>
                </a:solidFill>
              </a:rPr>
              <a:t> &amp; </a:t>
            </a:r>
            <a:r>
              <a:rPr lang="tr-TR" sz="1400" b="1" dirty="0" err="1" smtClean="0">
                <a:solidFill>
                  <a:schemeClr val="bg1"/>
                </a:solidFill>
              </a:rPr>
              <a:t>Catering</a:t>
            </a:r>
            <a:endParaRPr lang="tr-TR" sz="1400" b="1" dirty="0" smtClean="0">
              <a:solidFill>
                <a:schemeClr val="bg1"/>
              </a:solidFill>
            </a:endParaRP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Integration </a:t>
            </a:r>
            <a:r>
              <a:rPr lang="tr-TR" sz="1400" b="1" dirty="0" err="1" smtClean="0">
                <a:solidFill>
                  <a:schemeClr val="bg1"/>
                </a:solidFill>
              </a:rPr>
              <a:t>with</a:t>
            </a:r>
            <a:r>
              <a:rPr lang="tr-TR" sz="1400" b="1" dirty="0" smtClean="0">
                <a:solidFill>
                  <a:schemeClr val="bg1"/>
                </a:solidFill>
              </a:rPr>
              <a:t> PBX, </a:t>
            </a:r>
            <a:r>
              <a:rPr lang="tr-TR" sz="1400" b="1" dirty="0" err="1" smtClean="0">
                <a:solidFill>
                  <a:schemeClr val="bg1"/>
                </a:solidFill>
              </a:rPr>
              <a:t>Door</a:t>
            </a:r>
            <a:r>
              <a:rPr lang="tr-TR" sz="1400" b="1" dirty="0" smtClean="0">
                <a:solidFill>
                  <a:schemeClr val="bg1"/>
                </a:solidFill>
              </a:rPr>
              <a:t> </a:t>
            </a:r>
            <a:r>
              <a:rPr lang="tr-TR" sz="1400" b="1" dirty="0" err="1" smtClean="0">
                <a:solidFill>
                  <a:schemeClr val="bg1"/>
                </a:solidFill>
              </a:rPr>
              <a:t>Lock</a:t>
            </a:r>
            <a:r>
              <a:rPr lang="tr-TR" sz="1400" b="1" dirty="0" smtClean="0">
                <a:solidFill>
                  <a:schemeClr val="bg1"/>
                </a:solidFill>
              </a:rPr>
              <a:t>, Pay TV</a:t>
            </a: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Accounting</a:t>
            </a:r>
          </a:p>
          <a:p>
            <a:pPr marL="285750" indent="-285750">
              <a:lnSpc>
                <a:spcPct val="150000"/>
              </a:lnSpc>
              <a:buClr>
                <a:schemeClr val="tx1"/>
              </a:buClr>
              <a:buSzPct val="150000"/>
              <a:buFont typeface="Arial" panose="020B0604020202020204" pitchFamily="34" charset="0"/>
              <a:buChar char="•"/>
            </a:pPr>
            <a:r>
              <a:rPr lang="tr-TR" sz="1400" b="1" dirty="0" err="1" smtClean="0">
                <a:solidFill>
                  <a:schemeClr val="bg1"/>
                </a:solidFill>
              </a:rPr>
              <a:t>Reports</a:t>
            </a:r>
            <a:endParaRPr lang="tr-TR" sz="1400" b="1" dirty="0" smtClean="0">
              <a:solidFill>
                <a:schemeClr val="bg1"/>
              </a:solidFill>
            </a:endParaRP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Online </a:t>
            </a:r>
            <a:r>
              <a:rPr lang="tr-TR" sz="1400" b="1" dirty="0" err="1" smtClean="0">
                <a:solidFill>
                  <a:schemeClr val="bg1"/>
                </a:solidFill>
              </a:rPr>
              <a:t>Check</a:t>
            </a:r>
            <a:r>
              <a:rPr lang="tr-TR" sz="1400" b="1" dirty="0" smtClean="0">
                <a:solidFill>
                  <a:schemeClr val="bg1"/>
                </a:solidFill>
              </a:rPr>
              <a:t>-in</a:t>
            </a:r>
          </a:p>
          <a:p>
            <a:pPr marL="285750" indent="-285750">
              <a:lnSpc>
                <a:spcPct val="150000"/>
              </a:lnSpc>
              <a:buClr>
                <a:schemeClr val="tx1"/>
              </a:buClr>
              <a:buSzPct val="150000"/>
              <a:buFont typeface="Arial" panose="020B0604020202020204" pitchFamily="34" charset="0"/>
              <a:buChar char="•"/>
            </a:pPr>
            <a:r>
              <a:rPr lang="tr-TR" sz="1400" b="1" dirty="0" smtClean="0">
                <a:solidFill>
                  <a:schemeClr val="bg1"/>
                </a:solidFill>
              </a:rPr>
              <a:t>ID &amp; Passport Reader</a:t>
            </a:r>
            <a:endParaRPr lang="tr-TR" sz="1400" b="1" dirty="0">
              <a:solidFill>
                <a:schemeClr val="bg1"/>
              </a:solidFill>
            </a:endParaRPr>
          </a:p>
        </p:txBody>
      </p:sp>
    </p:spTree>
    <p:extLst>
      <p:ext uri="{BB962C8B-B14F-4D97-AF65-F5344CB8AC3E}">
        <p14:creationId xmlns:p14="http://schemas.microsoft.com/office/powerpoint/2010/main" val="3496988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ikdörtgen 2"/>
          <p:cNvSpPr/>
          <p:nvPr/>
        </p:nvSpPr>
        <p:spPr>
          <a:xfrm>
            <a:off x="6096000" y="2474893"/>
            <a:ext cx="5359215" cy="1708160"/>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Daily status window provides all critical information about the hotel on a single screen.</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view your hotel’s occupancy, revenue, forecast, even call center notes both in graphs and lists.</a:t>
            </a:r>
          </a:p>
        </p:txBody>
      </p:sp>
      <p:pic>
        <p:nvPicPr>
          <p:cNvPr id="3074" name="Picture 2" descr="https://www.easypms.com/wp-content/uploads/2019/08/dashboard-1-744x102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26" y="763498"/>
            <a:ext cx="4347525" cy="598369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3700854"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DAILY STATUS</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50675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Resi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2872" y="359559"/>
            <a:ext cx="1388334" cy="217193"/>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3" name="Metin kutusu 2"/>
          <p:cNvSpPr txBox="1"/>
          <p:nvPr/>
        </p:nvSpPr>
        <p:spPr>
          <a:xfrm>
            <a:off x="330233" y="128498"/>
            <a:ext cx="2258421" cy="378003"/>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RESERVATION</a:t>
            </a:r>
            <a:endParaRPr lang="tr-TR" b="1" dirty="0">
              <a:solidFill>
                <a:schemeClr val="bg1"/>
              </a:solidFill>
              <a:latin typeface="Verdana" panose="020B0604030504040204" pitchFamily="34" charset="0"/>
              <a:ea typeface="Verdana" panose="020B0604030504040204" pitchFamily="34" charset="0"/>
            </a:endParaRPr>
          </a:p>
        </p:txBody>
      </p:sp>
      <p:pic>
        <p:nvPicPr>
          <p:cNvPr id="6" name="İçerik Yer Tutucusu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9017" y="711003"/>
            <a:ext cx="10588022" cy="60709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7204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p:cNvSpPr txBox="1"/>
          <p:nvPr/>
        </p:nvSpPr>
        <p:spPr>
          <a:xfrm>
            <a:off x="6017741" y="1223159"/>
            <a:ext cx="5852028" cy="4939814"/>
          </a:xfrm>
          <a:prstGeom prst="rect">
            <a:avLst/>
          </a:prstGeom>
          <a:noFill/>
        </p:spPr>
        <p:txBody>
          <a:bodyPr wrap="square" rtlCol="0">
            <a:spAutoFit/>
          </a:bodyPr>
          <a:lstStyle/>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list, sort, group, and filter all of your reservations by any criteria with a single click.</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By the help of color codes, important information becomes more visible.</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All functions are accessible with a single click after selecting a single line or multiple lines.</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All screens can be exported to Excel or to the printer in different formats.</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In the listings multiple sorting, filtering, searching, grouping are standardized.</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Thanks to its digital archiving capability, one or more documents can be stored in the related record by scanning or uploading.</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Users can view only the allowed screens and run the allowed functions depending on their authority.</a:t>
            </a:r>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2" name="Metin kutusu 11"/>
          <p:cNvSpPr txBox="1"/>
          <p:nvPr/>
        </p:nvSpPr>
        <p:spPr>
          <a:xfrm>
            <a:off x="330233" y="128498"/>
            <a:ext cx="2258421" cy="378003"/>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RESERVATION</a:t>
            </a:r>
            <a:endParaRPr lang="tr-TR" b="1" dirty="0">
              <a:solidFill>
                <a:schemeClr val="bg1"/>
              </a:solidFill>
              <a:latin typeface="Verdana" panose="020B0604030504040204" pitchFamily="34" charset="0"/>
              <a:ea typeface="Verdana" panose="020B0604030504040204" pitchFamily="34" charset="0"/>
            </a:endParaRPr>
          </a:p>
        </p:txBody>
      </p:sp>
      <p:pic>
        <p:nvPicPr>
          <p:cNvPr id="2" name="Resi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199" y="1638580"/>
            <a:ext cx="5363311" cy="35808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22931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7108" t="18404" r="7180" b="19436"/>
          <a:stretch/>
        </p:blipFill>
        <p:spPr>
          <a:xfrm>
            <a:off x="227201" y="763498"/>
            <a:ext cx="11684019" cy="4858555"/>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0" name="Metin kutusu 9"/>
          <p:cNvSpPr txBox="1"/>
          <p:nvPr/>
        </p:nvSpPr>
        <p:spPr>
          <a:xfrm>
            <a:off x="330233" y="128498"/>
            <a:ext cx="2850849"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RESERVATION CARD</a:t>
            </a:r>
            <a:endParaRPr lang="tr-TR" b="1" dirty="0">
              <a:solidFill>
                <a:schemeClr val="bg1"/>
              </a:solidFill>
              <a:latin typeface="Verdana" panose="020B0604030504040204" pitchFamily="34" charset="0"/>
              <a:ea typeface="Verdana" panose="020B0604030504040204" pitchFamily="34" charset="0"/>
            </a:endParaRPr>
          </a:p>
        </p:txBody>
      </p:sp>
      <p:sp>
        <p:nvSpPr>
          <p:cNvPr id="3" name="İçerik Yer Tutucusu 2"/>
          <p:cNvSpPr>
            <a:spLocks noGrp="1"/>
          </p:cNvSpPr>
          <p:nvPr>
            <p:ph idx="1"/>
          </p:nvPr>
        </p:nvSpPr>
        <p:spPr>
          <a:xfrm>
            <a:off x="1198045" y="4818532"/>
            <a:ext cx="10515600" cy="1864037"/>
          </a:xfrm>
          <a:solidFill>
            <a:srgbClr val="EE5E29"/>
          </a:solidFill>
        </p:spPr>
        <p:txBody>
          <a:bodyPr>
            <a:noAutofit/>
          </a:bodyPr>
          <a:lstStyle/>
          <a:p>
            <a:r>
              <a:rPr lang="en-US" sz="1400" dirty="0">
                <a:solidFill>
                  <a:schemeClr val="bg1"/>
                </a:solidFill>
                <a:latin typeface="Verdana" panose="020B0604030504040204" pitchFamily="34" charset="0"/>
                <a:ea typeface="Verdana" panose="020B0604030504040204" pitchFamily="34" charset="0"/>
              </a:rPr>
              <a:t>All details about the reservation are in one place.</a:t>
            </a:r>
          </a:p>
          <a:p>
            <a:r>
              <a:rPr lang="en-US" sz="1400" dirty="0">
                <a:solidFill>
                  <a:schemeClr val="bg1"/>
                </a:solidFill>
                <a:latin typeface="Verdana" panose="020B0604030504040204" pitchFamily="34" charset="0"/>
                <a:ea typeface="Verdana" panose="020B0604030504040204" pitchFamily="34" charset="0"/>
              </a:rPr>
              <a:t>No more duplicate guest profiles. Auto guest lookup feature finds old profiles and puts them together.</a:t>
            </a:r>
          </a:p>
          <a:p>
            <a:r>
              <a:rPr lang="en-US" sz="1400" dirty="0">
                <a:solidFill>
                  <a:schemeClr val="bg1"/>
                </a:solidFill>
                <a:latin typeface="Verdana" panose="020B0604030504040204" pitchFamily="34" charset="0"/>
                <a:ea typeface="Verdana" panose="020B0604030504040204" pitchFamily="34" charset="0"/>
              </a:rPr>
              <a:t>There is access to room type availability for the current reservation period with a touch of a button.</a:t>
            </a:r>
          </a:p>
          <a:p>
            <a:r>
              <a:rPr lang="en-US" sz="1400" dirty="0">
                <a:solidFill>
                  <a:schemeClr val="bg1"/>
                </a:solidFill>
                <a:latin typeface="Verdana" panose="020B0604030504040204" pitchFamily="34" charset="0"/>
                <a:ea typeface="Verdana" panose="020B0604030504040204" pitchFamily="34" charset="0"/>
              </a:rPr>
              <a:t>It has the ability to block rooms with one click.</a:t>
            </a:r>
          </a:p>
          <a:p>
            <a:r>
              <a:rPr lang="en-US" sz="1400" dirty="0">
                <a:solidFill>
                  <a:schemeClr val="bg1"/>
                </a:solidFill>
                <a:latin typeface="Verdana" panose="020B0604030504040204" pitchFamily="34" charset="0"/>
                <a:ea typeface="Verdana" panose="020B0604030504040204" pitchFamily="34" charset="0"/>
              </a:rPr>
              <a:t>It has unlimited profile recording ability.</a:t>
            </a:r>
          </a:p>
          <a:p>
            <a:r>
              <a:rPr lang="en-US" sz="1400" dirty="0">
                <a:solidFill>
                  <a:schemeClr val="bg1"/>
                </a:solidFill>
                <a:latin typeface="Verdana" panose="020B0604030504040204" pitchFamily="34" charset="0"/>
                <a:ea typeface="Verdana" panose="020B0604030504040204" pitchFamily="34" charset="0"/>
              </a:rPr>
              <a:t>There is authority control for access to the pricing tab; all data related to pricing is in one place.</a:t>
            </a:r>
          </a:p>
        </p:txBody>
      </p:sp>
    </p:spTree>
    <p:extLst>
      <p:ext uri="{BB962C8B-B14F-4D97-AF65-F5344CB8AC3E}">
        <p14:creationId xmlns:p14="http://schemas.microsoft.com/office/powerpoint/2010/main" val="16557953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0" name="Metin kutusu 9"/>
          <p:cNvSpPr txBox="1"/>
          <p:nvPr/>
        </p:nvSpPr>
        <p:spPr>
          <a:xfrm>
            <a:off x="330233" y="128498"/>
            <a:ext cx="2850849"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FOLIO</a:t>
            </a:r>
            <a:endParaRPr lang="tr-TR" b="1" dirty="0">
              <a:solidFill>
                <a:schemeClr val="bg1"/>
              </a:solidFill>
              <a:latin typeface="Verdana" panose="020B0604030504040204" pitchFamily="34" charset="0"/>
              <a:ea typeface="Verdana" panose="020B0604030504040204" pitchFamily="34" charset="0"/>
            </a:endParaRPr>
          </a:p>
        </p:txBody>
      </p:sp>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l="7323" t="16714" r="7073" b="16807"/>
          <a:stretch/>
        </p:blipFill>
        <p:spPr>
          <a:xfrm>
            <a:off x="206062" y="763498"/>
            <a:ext cx="11792356" cy="5250936"/>
          </a:xfrm>
          <a:prstGeom prst="rect">
            <a:avLst/>
          </a:prstGeom>
          <a:ln>
            <a:noFill/>
          </a:ln>
          <a:effectLst>
            <a:outerShdw blurRad="292100" dist="139700" dir="2700000" algn="tl" rotWithShape="0">
              <a:srgbClr val="333333">
                <a:alpha val="65000"/>
              </a:srgbClr>
            </a:outerShdw>
          </a:effectLst>
        </p:spPr>
      </p:pic>
      <p:sp>
        <p:nvSpPr>
          <p:cNvPr id="3" name="İçerik Yer Tutucusu 2"/>
          <p:cNvSpPr>
            <a:spLocks noGrp="1"/>
          </p:cNvSpPr>
          <p:nvPr>
            <p:ph idx="1"/>
          </p:nvPr>
        </p:nvSpPr>
        <p:spPr>
          <a:xfrm>
            <a:off x="1058214" y="5827435"/>
            <a:ext cx="10515600" cy="630994"/>
          </a:xfrm>
          <a:solidFill>
            <a:srgbClr val="EE5E29"/>
          </a:solidFill>
        </p:spPr>
        <p:txBody>
          <a:bodyPr>
            <a:normAutofit/>
          </a:bodyPr>
          <a:lstStyle/>
          <a:p>
            <a:r>
              <a:rPr lang="en-US" sz="1400" dirty="0">
                <a:solidFill>
                  <a:schemeClr val="bg1"/>
                </a:solidFill>
                <a:latin typeface="Verdana" panose="020B0604030504040204" pitchFamily="34" charset="0"/>
                <a:ea typeface="Verdana" panose="020B0604030504040204" pitchFamily="34" charset="0"/>
              </a:rPr>
              <a:t>Since payment, posting and invoicing can be done by a touch of a single button, it saves times.</a:t>
            </a:r>
          </a:p>
          <a:p>
            <a:r>
              <a:rPr lang="en-US" sz="1400" dirty="0">
                <a:solidFill>
                  <a:schemeClr val="bg1"/>
                </a:solidFill>
                <a:latin typeface="Verdana" panose="020B0604030504040204" pitchFamily="34" charset="0"/>
                <a:ea typeface="Verdana" panose="020B0604030504040204" pitchFamily="34" charset="0"/>
              </a:rPr>
              <a:t>Transactions can be entered in different currencies and it provides </a:t>
            </a:r>
            <a:r>
              <a:rPr lang="en-US" sz="1400">
                <a:solidFill>
                  <a:schemeClr val="bg1"/>
                </a:solidFill>
                <a:latin typeface="Verdana" panose="020B0604030504040204" pitchFamily="34" charset="0"/>
                <a:ea typeface="Verdana" panose="020B0604030504040204" pitchFamily="34" charset="0"/>
              </a:rPr>
              <a:t>automatic </a:t>
            </a:r>
            <a:r>
              <a:rPr lang="en-US" sz="1400" smtClean="0">
                <a:solidFill>
                  <a:schemeClr val="bg1"/>
                </a:solidFill>
                <a:latin typeface="Verdana" panose="020B0604030504040204" pitchFamily="34" charset="0"/>
                <a:ea typeface="Verdana" panose="020B0604030504040204" pitchFamily="34" charset="0"/>
              </a:rPr>
              <a:t>conversion.</a:t>
            </a:r>
            <a:endParaRPr lang="en-US" sz="1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53664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Dikdörtgen 4"/>
          <p:cNvSpPr/>
          <p:nvPr/>
        </p:nvSpPr>
        <p:spPr>
          <a:xfrm>
            <a:off x="9155519" y="2689870"/>
            <a:ext cx="2638272" cy="1664623"/>
          </a:xfrm>
          <a:prstGeom prst="rect">
            <a:avLst/>
          </a:prstGeom>
        </p:spPr>
        <p:txBody>
          <a:bodyPr wrap="square">
            <a:spAutoFit/>
          </a:bodyPr>
          <a:lstStyle/>
          <a:p>
            <a:pPr marL="285750" indent="-285750">
              <a:lnSpc>
                <a:spcPct val="150000"/>
              </a:lnSpc>
              <a:buClr>
                <a:srgbClr val="FF0010"/>
              </a:buClr>
              <a:buSzPct val="130000"/>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The room folio can be distributed to many different windows and each window can be separately billed.</a:t>
            </a:r>
            <a:endParaRPr lang="tr-TR" sz="1400"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2850849"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FOLIO</a:t>
            </a:r>
            <a:endParaRPr lang="tr-TR" b="1" dirty="0">
              <a:solidFill>
                <a:schemeClr val="bg1"/>
              </a:solidFill>
              <a:latin typeface="Verdana" panose="020B0604030504040204" pitchFamily="34" charset="0"/>
              <a:ea typeface="Verdana" panose="020B0604030504040204" pitchFamily="34" charset="0"/>
            </a:endParaRPr>
          </a:p>
        </p:txBody>
      </p:sp>
      <p:pic>
        <p:nvPicPr>
          <p:cNvPr id="3" name="Resim 2"/>
          <p:cNvPicPr>
            <a:picLocks noChangeAspect="1"/>
          </p:cNvPicPr>
          <p:nvPr/>
        </p:nvPicPr>
        <p:blipFill rotWithShape="1">
          <a:blip r:embed="rId4" cstate="print">
            <a:extLst>
              <a:ext uri="{28A0092B-C50C-407E-A947-70E740481C1C}">
                <a14:useLocalDpi xmlns:a14="http://schemas.microsoft.com/office/drawing/2010/main" val="0"/>
              </a:ext>
            </a:extLst>
          </a:blip>
          <a:srcRect l="10539" t="1878" r="10395" b="2535"/>
          <a:stretch/>
        </p:blipFill>
        <p:spPr>
          <a:xfrm>
            <a:off x="257253" y="763498"/>
            <a:ext cx="8500057" cy="5894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0356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r="31866" b="13925"/>
          <a:stretch/>
        </p:blipFill>
        <p:spPr>
          <a:xfrm>
            <a:off x="424005" y="856184"/>
            <a:ext cx="11343989" cy="5780631"/>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0" name="Metin kutusu 9"/>
          <p:cNvSpPr txBox="1"/>
          <p:nvPr/>
        </p:nvSpPr>
        <p:spPr>
          <a:xfrm>
            <a:off x="330233" y="128498"/>
            <a:ext cx="2850849"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FOLIO</a:t>
            </a:r>
            <a:endParaRPr lang="tr-TR" b="1" dirty="0">
              <a:solidFill>
                <a:schemeClr val="bg1"/>
              </a:solidFill>
              <a:latin typeface="Verdana" panose="020B0604030504040204" pitchFamily="34" charset="0"/>
              <a:ea typeface="Verdana" panose="020B0604030504040204" pitchFamily="34" charset="0"/>
            </a:endParaRPr>
          </a:p>
        </p:txBody>
      </p:sp>
      <p:sp>
        <p:nvSpPr>
          <p:cNvPr id="3" name="İçerik Yer Tutucusu 2"/>
          <p:cNvSpPr>
            <a:spLocks noGrp="1"/>
          </p:cNvSpPr>
          <p:nvPr>
            <p:ph idx="1"/>
          </p:nvPr>
        </p:nvSpPr>
        <p:spPr>
          <a:xfrm>
            <a:off x="8693239" y="1360443"/>
            <a:ext cx="3332092" cy="790329"/>
          </a:xfrm>
          <a:solidFill>
            <a:srgbClr val="EE5E29"/>
          </a:solidFill>
        </p:spPr>
        <p:txBody>
          <a:bodyPr>
            <a:normAutofit/>
          </a:bodyPr>
          <a:lstStyle/>
          <a:p>
            <a:pPr>
              <a:lnSpc>
                <a:spcPct val="150000"/>
              </a:lnSpc>
              <a:spcBef>
                <a:spcPts val="0"/>
              </a:spcBef>
              <a:buClr>
                <a:srgbClr val="FF0000"/>
              </a:buClr>
              <a:buSzPct val="130000"/>
            </a:pPr>
            <a:r>
              <a:rPr lang="en-US" sz="1400" dirty="0">
                <a:solidFill>
                  <a:schemeClr val="bg1"/>
                </a:solidFill>
                <a:latin typeface="Verdana" panose="020B0604030504040204" pitchFamily="34" charset="0"/>
                <a:ea typeface="Verdana" panose="020B0604030504040204" pitchFamily="34" charset="0"/>
              </a:rPr>
              <a:t>Different types of folio print outs can be taken.</a:t>
            </a:r>
            <a:endParaRPr lang="tr-TR" sz="14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279257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çerik Yer Tutucusu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0281" y="763498"/>
            <a:ext cx="10446600" cy="5985032"/>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3700854"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CRM – GUEST RELATION</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957605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105" y="2704564"/>
            <a:ext cx="11331523" cy="3068009"/>
          </a:xfrm>
        </p:spPr>
      </p:pic>
      <p:sp>
        <p:nvSpPr>
          <p:cNvPr id="6" name="Metin kutusu 5"/>
          <p:cNvSpPr txBox="1"/>
          <p:nvPr/>
        </p:nvSpPr>
        <p:spPr>
          <a:xfrm>
            <a:off x="4172033" y="1389248"/>
            <a:ext cx="3507698" cy="769441"/>
          </a:xfrm>
          <a:prstGeom prst="rect">
            <a:avLst/>
          </a:prstGeom>
          <a:noFill/>
        </p:spPr>
        <p:txBody>
          <a:bodyPr wrap="square" rtlCol="0">
            <a:spAutoFit/>
          </a:bodyPr>
          <a:lstStyle/>
          <a:p>
            <a:pPr algn="ctr"/>
            <a:r>
              <a:rPr lang="tr-TR" sz="4400" b="1" dirty="0" smtClean="0">
                <a:solidFill>
                  <a:schemeClr val="tx1">
                    <a:lumMod val="65000"/>
                    <a:lumOff val="35000"/>
                  </a:schemeClr>
                </a:solidFill>
              </a:rPr>
              <a:t>İş Akış Şeması</a:t>
            </a:r>
            <a:endParaRPr lang="tr-TR" sz="4400" b="1" dirty="0">
              <a:solidFill>
                <a:schemeClr val="tx1">
                  <a:lumMod val="65000"/>
                  <a:lumOff val="35000"/>
                </a:schemeClr>
              </a:solidFill>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3700854"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CRM – GUEST RELATION</a:t>
            </a:r>
            <a:endParaRPr lang="tr-TR" b="1" dirty="0">
              <a:solidFill>
                <a:schemeClr val="bg1"/>
              </a:solidFill>
              <a:latin typeface="Verdana" panose="020B0604030504040204" pitchFamily="34" charset="0"/>
              <a:ea typeface="Verdana" panose="020B0604030504040204" pitchFamily="34" charset="0"/>
            </a:endParaRPr>
          </a:p>
        </p:txBody>
      </p:sp>
      <p:sp>
        <p:nvSpPr>
          <p:cNvPr id="2" name="Metin kutusu 1"/>
          <p:cNvSpPr txBox="1"/>
          <p:nvPr/>
        </p:nvSpPr>
        <p:spPr>
          <a:xfrm>
            <a:off x="9156879" y="4807609"/>
            <a:ext cx="2395470" cy="861774"/>
          </a:xfrm>
          <a:prstGeom prst="rect">
            <a:avLst/>
          </a:prstGeom>
          <a:solidFill>
            <a:schemeClr val="bg1"/>
          </a:solidFill>
        </p:spPr>
        <p:txBody>
          <a:bodyPr wrap="square" rtlCol="0">
            <a:spAutoFit/>
          </a:bodyPr>
          <a:lstStyle/>
          <a:p>
            <a:r>
              <a:rPr lang="tr-TR" sz="1000" dirty="0" smtClean="0">
                <a:solidFill>
                  <a:schemeClr val="tx1">
                    <a:lumMod val="65000"/>
                    <a:lumOff val="35000"/>
                  </a:schemeClr>
                </a:solidFill>
                <a:latin typeface="Verdana" panose="020B0604030504040204" pitchFamily="34" charset="0"/>
                <a:ea typeface="Verdana" panose="020B0604030504040204" pitchFamily="34" charset="0"/>
              </a:rPr>
              <a:t>I</a:t>
            </a:r>
            <a:r>
              <a:rPr lang="en-US" sz="1000" dirty="0" smtClean="0">
                <a:solidFill>
                  <a:schemeClr val="tx1">
                    <a:lumMod val="65000"/>
                    <a:lumOff val="35000"/>
                  </a:schemeClr>
                </a:solidFill>
                <a:latin typeface="Verdana" panose="020B0604030504040204" pitchFamily="34" charset="0"/>
                <a:ea typeface="Verdana" panose="020B0604030504040204" pitchFamily="34" charset="0"/>
              </a:rPr>
              <a:t>f </a:t>
            </a:r>
            <a:r>
              <a:rPr lang="en-US" sz="1000" dirty="0">
                <a:solidFill>
                  <a:schemeClr val="tx1">
                    <a:lumMod val="65000"/>
                    <a:lumOff val="35000"/>
                  </a:schemeClr>
                </a:solidFill>
                <a:latin typeface="Verdana" panose="020B0604030504040204" pitchFamily="34" charset="0"/>
                <a:ea typeface="Verdana" panose="020B0604030504040204" pitchFamily="34" charset="0"/>
              </a:rPr>
              <a:t>the task is not scheduled and/or does not end in the max time frame, the message is automatically sent to a higher authority.</a:t>
            </a:r>
            <a:endParaRPr lang="tr-TR" sz="10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3" name="Metin kutusu 2"/>
          <p:cNvSpPr txBox="1"/>
          <p:nvPr/>
        </p:nvSpPr>
        <p:spPr>
          <a:xfrm>
            <a:off x="3934495" y="1538116"/>
            <a:ext cx="4411015" cy="538609"/>
          </a:xfrm>
          <a:prstGeom prst="rect">
            <a:avLst/>
          </a:prstGeom>
          <a:solidFill>
            <a:schemeClr val="bg1"/>
          </a:solidFill>
        </p:spPr>
        <p:txBody>
          <a:bodyPr wrap="square" rtlCol="0">
            <a:spAutoFit/>
          </a:bodyPr>
          <a:lstStyle/>
          <a:p>
            <a:r>
              <a:rPr lang="tr-TR" sz="2900" b="1" dirty="0" smtClean="0">
                <a:solidFill>
                  <a:schemeClr val="tx1">
                    <a:lumMod val="65000"/>
                    <a:lumOff val="35000"/>
                  </a:schemeClr>
                </a:solidFill>
                <a:latin typeface="Verdana" panose="020B0604030504040204" pitchFamily="34" charset="0"/>
                <a:ea typeface="Verdana" panose="020B0604030504040204" pitchFamily="34" charset="0"/>
              </a:rPr>
              <a:t>TASK MANAGEMENT</a:t>
            </a:r>
            <a:endParaRPr lang="tr-TR" sz="2900" b="1"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12" name="Metin kutusu 11"/>
          <p:cNvSpPr txBox="1"/>
          <p:nvPr/>
        </p:nvSpPr>
        <p:spPr>
          <a:xfrm>
            <a:off x="9156879" y="4417454"/>
            <a:ext cx="1146220" cy="369332"/>
          </a:xfrm>
          <a:prstGeom prst="rect">
            <a:avLst/>
          </a:prstGeom>
          <a:solidFill>
            <a:schemeClr val="bg1"/>
          </a:solidFill>
        </p:spPr>
        <p:txBody>
          <a:bodyPr wrap="square" rtlCol="0">
            <a:spAutoFit/>
          </a:bodyPr>
          <a:lstStyle/>
          <a:p>
            <a:r>
              <a:rPr lang="tr-TR" b="1" dirty="0" smtClean="0">
                <a:latin typeface="Verdana" panose="020B0604030504040204" pitchFamily="34" charset="0"/>
                <a:ea typeface="Verdana" panose="020B0604030504040204" pitchFamily="34" charset="0"/>
              </a:rPr>
              <a:t>Control</a:t>
            </a:r>
            <a:endParaRPr lang="tr-TR" b="1" dirty="0">
              <a:latin typeface="Verdana" panose="020B0604030504040204" pitchFamily="34" charset="0"/>
              <a:ea typeface="Verdana" panose="020B0604030504040204" pitchFamily="34" charset="0"/>
            </a:endParaRPr>
          </a:p>
        </p:txBody>
      </p:sp>
      <p:sp>
        <p:nvSpPr>
          <p:cNvPr id="13" name="Metin kutusu 12"/>
          <p:cNvSpPr txBox="1"/>
          <p:nvPr/>
        </p:nvSpPr>
        <p:spPr>
          <a:xfrm>
            <a:off x="451831" y="4412519"/>
            <a:ext cx="1261058" cy="369332"/>
          </a:xfrm>
          <a:prstGeom prst="rect">
            <a:avLst/>
          </a:prstGeom>
          <a:solidFill>
            <a:schemeClr val="bg1"/>
          </a:solidFill>
        </p:spPr>
        <p:txBody>
          <a:bodyPr wrap="square" rtlCol="0">
            <a:spAutoFit/>
          </a:bodyPr>
          <a:lstStyle/>
          <a:p>
            <a:r>
              <a:rPr lang="tr-TR" b="1" dirty="0" err="1" smtClean="0">
                <a:latin typeface="Verdana" panose="020B0604030504040204" pitchFamily="34" charset="0"/>
                <a:ea typeface="Verdana" panose="020B0604030504040204" pitchFamily="34" charset="0"/>
              </a:rPr>
              <a:t>Request</a:t>
            </a:r>
            <a:endParaRPr lang="tr-TR" b="1" dirty="0">
              <a:latin typeface="Verdana" panose="020B0604030504040204" pitchFamily="34" charset="0"/>
              <a:ea typeface="Verdana" panose="020B0604030504040204" pitchFamily="34" charset="0"/>
            </a:endParaRPr>
          </a:p>
        </p:txBody>
      </p:sp>
      <p:sp>
        <p:nvSpPr>
          <p:cNvPr id="15" name="Metin kutusu 14"/>
          <p:cNvSpPr txBox="1"/>
          <p:nvPr/>
        </p:nvSpPr>
        <p:spPr>
          <a:xfrm>
            <a:off x="3400558" y="4438277"/>
            <a:ext cx="1261058" cy="369332"/>
          </a:xfrm>
          <a:prstGeom prst="rect">
            <a:avLst/>
          </a:prstGeom>
          <a:solidFill>
            <a:schemeClr val="bg1"/>
          </a:solidFill>
        </p:spPr>
        <p:txBody>
          <a:bodyPr wrap="square" rtlCol="0">
            <a:spAutoFit/>
          </a:bodyPr>
          <a:lstStyle/>
          <a:p>
            <a:r>
              <a:rPr lang="tr-TR" b="1" dirty="0" err="1" smtClean="0">
                <a:latin typeface="Verdana" panose="020B0604030504040204" pitchFamily="34" charset="0"/>
                <a:ea typeface="Verdana" panose="020B0604030504040204" pitchFamily="34" charset="0"/>
              </a:rPr>
              <a:t>Task</a:t>
            </a:r>
            <a:endParaRPr lang="tr-TR" b="1" dirty="0">
              <a:latin typeface="Verdana" panose="020B0604030504040204" pitchFamily="34" charset="0"/>
              <a:ea typeface="Verdana" panose="020B0604030504040204" pitchFamily="34" charset="0"/>
            </a:endParaRPr>
          </a:p>
        </p:txBody>
      </p:sp>
      <p:sp>
        <p:nvSpPr>
          <p:cNvPr id="16" name="Metin kutusu 15"/>
          <p:cNvSpPr txBox="1"/>
          <p:nvPr/>
        </p:nvSpPr>
        <p:spPr>
          <a:xfrm>
            <a:off x="6272009" y="4412519"/>
            <a:ext cx="1261058" cy="369332"/>
          </a:xfrm>
          <a:prstGeom prst="rect">
            <a:avLst/>
          </a:prstGeom>
          <a:solidFill>
            <a:schemeClr val="bg1"/>
          </a:solidFill>
        </p:spPr>
        <p:txBody>
          <a:bodyPr wrap="square" rtlCol="0">
            <a:spAutoFit/>
          </a:bodyPr>
          <a:lstStyle/>
          <a:p>
            <a:r>
              <a:rPr lang="tr-TR" b="1" dirty="0" err="1" smtClean="0">
                <a:latin typeface="Verdana" panose="020B0604030504040204" pitchFamily="34" charset="0"/>
                <a:ea typeface="Verdana" panose="020B0604030504040204" pitchFamily="34" charset="0"/>
              </a:rPr>
              <a:t>Work</a:t>
            </a:r>
            <a:endParaRPr lang="tr-TR" b="1" dirty="0">
              <a:latin typeface="Verdana" panose="020B0604030504040204" pitchFamily="34" charset="0"/>
              <a:ea typeface="Verdana" panose="020B0604030504040204" pitchFamily="34" charset="0"/>
            </a:endParaRPr>
          </a:p>
        </p:txBody>
      </p:sp>
      <p:sp>
        <p:nvSpPr>
          <p:cNvPr id="18" name="Dikdörtgen 17"/>
          <p:cNvSpPr/>
          <p:nvPr/>
        </p:nvSpPr>
        <p:spPr>
          <a:xfrm>
            <a:off x="6272009" y="4781851"/>
            <a:ext cx="2515673" cy="1015663"/>
          </a:xfrm>
          <a:prstGeom prst="rect">
            <a:avLst/>
          </a:prstGeom>
          <a:solidFill>
            <a:schemeClr val="bg1"/>
          </a:solidFill>
        </p:spPr>
        <p:txBody>
          <a:bodyPr wrap="square">
            <a:spAutoFit/>
          </a:bodyPr>
          <a:lstStyle/>
          <a:p>
            <a:r>
              <a:rPr lang="en-US" sz="1000" dirty="0">
                <a:solidFill>
                  <a:schemeClr val="tx1">
                    <a:lumMod val="65000"/>
                    <a:lumOff val="35000"/>
                  </a:schemeClr>
                </a:solidFill>
                <a:latin typeface="Verdana" panose="020B0604030504040204" pitchFamily="34" charset="0"/>
                <a:ea typeface="Verdana" panose="020B0604030504040204" pitchFamily="34" charset="0"/>
              </a:rPr>
              <a:t>The task falls to the screen of the relevant unit or mobile device. The person receiving the call starts by pressing the “start task” button and ends by pressing the “complete ” button.</a:t>
            </a:r>
            <a:endParaRPr lang="tr-TR" sz="10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19" name="Dikdörtgen 18"/>
          <p:cNvSpPr/>
          <p:nvPr/>
        </p:nvSpPr>
        <p:spPr>
          <a:xfrm>
            <a:off x="3400558" y="4807609"/>
            <a:ext cx="2369177" cy="861774"/>
          </a:xfrm>
          <a:prstGeom prst="rect">
            <a:avLst/>
          </a:prstGeom>
          <a:solidFill>
            <a:schemeClr val="bg1"/>
          </a:solidFill>
        </p:spPr>
        <p:txBody>
          <a:bodyPr wrap="square">
            <a:spAutoFit/>
          </a:bodyPr>
          <a:lstStyle/>
          <a:p>
            <a:r>
              <a:rPr lang="en-US" sz="1000" dirty="0">
                <a:solidFill>
                  <a:schemeClr val="tx1">
                    <a:lumMod val="65000"/>
                    <a:lumOff val="35000"/>
                  </a:schemeClr>
                </a:solidFill>
                <a:latin typeface="Verdana" panose="020B0604030504040204" pitchFamily="34" charset="0"/>
                <a:ea typeface="Verdana" panose="020B0604030504040204" pitchFamily="34" charset="0"/>
              </a:rPr>
              <a:t>The expected completion time is determined according to the definition of the task, the department, the authority, and the importance.</a:t>
            </a:r>
            <a:endParaRPr lang="tr-TR" sz="10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20" name="Dikdörtgen 19"/>
          <p:cNvSpPr/>
          <p:nvPr/>
        </p:nvSpPr>
        <p:spPr>
          <a:xfrm>
            <a:off x="451831" y="4807609"/>
            <a:ext cx="2403698" cy="1183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Metin kutusu 16"/>
          <p:cNvSpPr txBox="1"/>
          <p:nvPr/>
        </p:nvSpPr>
        <p:spPr>
          <a:xfrm>
            <a:off x="438450" y="4793651"/>
            <a:ext cx="2395470" cy="553998"/>
          </a:xfrm>
          <a:prstGeom prst="rect">
            <a:avLst/>
          </a:prstGeom>
          <a:solidFill>
            <a:schemeClr val="bg1"/>
          </a:solidFill>
        </p:spPr>
        <p:txBody>
          <a:bodyPr wrap="square" rtlCol="0">
            <a:spAutoFit/>
          </a:bodyPr>
          <a:lstStyle/>
          <a:p>
            <a:r>
              <a:rPr lang="en-US" sz="1000" dirty="0">
                <a:solidFill>
                  <a:schemeClr val="tx1">
                    <a:lumMod val="65000"/>
                    <a:lumOff val="35000"/>
                  </a:schemeClr>
                </a:solidFill>
                <a:latin typeface="Verdana" panose="020B0604030504040204" pitchFamily="34" charset="0"/>
                <a:ea typeface="Verdana" panose="020B0604030504040204" pitchFamily="34" charset="0"/>
              </a:rPr>
              <a:t>All requests and complaints entered get included to the automatic task management.</a:t>
            </a:r>
            <a:endParaRPr lang="tr-TR" sz="10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90866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286627" y="3291968"/>
            <a:ext cx="2899383" cy="646331"/>
          </a:xfrm>
          <a:prstGeom prst="rect">
            <a:avLst/>
          </a:prstGeom>
        </p:spPr>
        <p:txBody>
          <a:bodyPr wrap="none">
            <a:spAutoFit/>
          </a:bodyPr>
          <a:lstStyle/>
          <a:p>
            <a:pPr algn="ctr"/>
            <a:r>
              <a:rPr lang="tr-TR" dirty="0">
                <a:solidFill>
                  <a:schemeClr val="tx1">
                    <a:lumMod val="65000"/>
                    <a:lumOff val="35000"/>
                  </a:schemeClr>
                </a:solidFill>
                <a:latin typeface="Verdana" panose="020B0604030504040204" pitchFamily="34" charset="0"/>
                <a:ea typeface="Verdana" panose="020B0604030504040204" pitchFamily="34" charset="0"/>
              </a:rPr>
              <a:t>Antalya </a:t>
            </a:r>
            <a:r>
              <a:rPr lang="tr-TR" dirty="0" err="1">
                <a:solidFill>
                  <a:schemeClr val="tx1">
                    <a:lumMod val="65000"/>
                    <a:lumOff val="35000"/>
                  </a:schemeClr>
                </a:solidFill>
                <a:latin typeface="Verdana" panose="020B0604030504040204" pitchFamily="34" charset="0"/>
                <a:ea typeface="Verdana" panose="020B0604030504040204" pitchFamily="34" charset="0"/>
              </a:rPr>
              <a:t>Teknokent’teki</a:t>
            </a:r>
            <a:r>
              <a:rPr lang="tr-TR" dirty="0">
                <a:solidFill>
                  <a:schemeClr val="tx1">
                    <a:lumMod val="65000"/>
                    <a:lumOff val="35000"/>
                  </a:schemeClr>
                </a:solidFill>
                <a:latin typeface="Verdana" panose="020B0604030504040204" pitchFamily="34" charset="0"/>
                <a:ea typeface="Verdana" panose="020B0604030504040204" pitchFamily="34" charset="0"/>
              </a:rPr>
              <a:t> </a:t>
            </a:r>
            <a:endParaRPr lang="tr-TR" dirty="0" smtClean="0">
              <a:solidFill>
                <a:schemeClr val="tx1">
                  <a:lumMod val="65000"/>
                  <a:lumOff val="35000"/>
                </a:schemeClr>
              </a:solidFill>
              <a:latin typeface="Verdana" panose="020B0604030504040204" pitchFamily="34" charset="0"/>
              <a:ea typeface="Verdana" panose="020B0604030504040204" pitchFamily="34" charset="0"/>
            </a:endParaRPr>
          </a:p>
          <a:p>
            <a:pPr algn="ctr"/>
            <a:r>
              <a:rPr lang="tr-TR" dirty="0" smtClean="0">
                <a:solidFill>
                  <a:schemeClr val="tx1">
                    <a:lumMod val="65000"/>
                    <a:lumOff val="35000"/>
                  </a:schemeClr>
                </a:solidFill>
                <a:latin typeface="Verdana" panose="020B0604030504040204" pitchFamily="34" charset="0"/>
                <a:ea typeface="Verdana" panose="020B0604030504040204" pitchFamily="34" charset="0"/>
              </a:rPr>
              <a:t>Ar-Ge </a:t>
            </a:r>
            <a:r>
              <a:rPr lang="tr-TR" dirty="0">
                <a:solidFill>
                  <a:schemeClr val="tx1">
                    <a:lumMod val="65000"/>
                    <a:lumOff val="35000"/>
                  </a:schemeClr>
                </a:solidFill>
                <a:latin typeface="Verdana" panose="020B0604030504040204" pitchFamily="34" charset="0"/>
                <a:ea typeface="Verdana" panose="020B0604030504040204" pitchFamily="34" charset="0"/>
              </a:rPr>
              <a:t>merkezimiz</a:t>
            </a:r>
          </a:p>
        </p:txBody>
      </p:sp>
      <p:sp>
        <p:nvSpPr>
          <p:cNvPr id="6" name="Dikdörtgen 5"/>
          <p:cNvSpPr/>
          <p:nvPr/>
        </p:nvSpPr>
        <p:spPr>
          <a:xfrm>
            <a:off x="1367994" y="2569691"/>
            <a:ext cx="2736647" cy="400110"/>
          </a:xfrm>
          <a:prstGeom prst="rect">
            <a:avLst/>
          </a:prstGeom>
        </p:spPr>
        <p:txBody>
          <a:bodyPr wrap="none">
            <a:spAutoFit/>
          </a:bodyPr>
          <a:lstStyle/>
          <a:p>
            <a:r>
              <a:rPr lang="tr-TR" sz="2000" b="1" dirty="0" smtClean="0">
                <a:solidFill>
                  <a:srgbClr val="FF0010"/>
                </a:solidFill>
                <a:latin typeface="Verdana" panose="020B0604030504040204" pitchFamily="34" charset="0"/>
                <a:ea typeface="Verdana" panose="020B0604030504040204" pitchFamily="34" charset="0"/>
              </a:rPr>
              <a:t>Ar-Ge Merkezimiz</a:t>
            </a:r>
            <a:endParaRPr lang="tr-TR" sz="2000"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Tree>
    <p:extLst>
      <p:ext uri="{BB962C8B-B14F-4D97-AF65-F5344CB8AC3E}">
        <p14:creationId xmlns:p14="http://schemas.microsoft.com/office/powerpoint/2010/main" val="36074506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0" name="Metin kutusu 9"/>
          <p:cNvSpPr txBox="1"/>
          <p:nvPr/>
        </p:nvSpPr>
        <p:spPr>
          <a:xfrm>
            <a:off x="330233" y="128498"/>
            <a:ext cx="3700854"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CRM – GUEST RELATION</a:t>
            </a:r>
            <a:endParaRPr lang="tr-TR" b="1" dirty="0">
              <a:solidFill>
                <a:schemeClr val="bg1"/>
              </a:solidFill>
              <a:latin typeface="Verdana" panose="020B0604030504040204" pitchFamily="34" charset="0"/>
              <a:ea typeface="Verdana" panose="020B0604030504040204" pitchFamily="34" charset="0"/>
            </a:endParaRPr>
          </a:p>
        </p:txBody>
      </p:sp>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l="14538" t="23098" r="4703" b="4976"/>
          <a:stretch/>
        </p:blipFill>
        <p:spPr>
          <a:xfrm>
            <a:off x="137049" y="763498"/>
            <a:ext cx="10823688" cy="5527298"/>
          </a:xfrm>
          <a:prstGeom prst="rect">
            <a:avLst/>
          </a:prstGeom>
          <a:ln>
            <a:noFill/>
          </a:ln>
          <a:effectLst>
            <a:outerShdw blurRad="292100" dist="139700" dir="2700000" algn="tl" rotWithShape="0">
              <a:srgbClr val="333333">
                <a:alpha val="65000"/>
              </a:srgbClr>
            </a:outerShdw>
          </a:effectLst>
        </p:spPr>
      </p:pic>
      <p:sp>
        <p:nvSpPr>
          <p:cNvPr id="3" name="İçerik Yer Tutucusu 2"/>
          <p:cNvSpPr>
            <a:spLocks noGrp="1"/>
          </p:cNvSpPr>
          <p:nvPr>
            <p:ph idx="1"/>
          </p:nvPr>
        </p:nvSpPr>
        <p:spPr>
          <a:xfrm>
            <a:off x="797583" y="5538330"/>
            <a:ext cx="11231285" cy="1068532"/>
          </a:xfrm>
          <a:solidFill>
            <a:srgbClr val="EE5E29"/>
          </a:solidFill>
        </p:spPr>
        <p:txBody>
          <a:bodyPr>
            <a:noAutofit/>
          </a:bodyPr>
          <a:lstStyle/>
          <a:p>
            <a:pPr>
              <a:lnSpc>
                <a:spcPct val="150000"/>
              </a:lnSpc>
            </a:pPr>
            <a:r>
              <a:rPr lang="en-US" sz="1200" dirty="0">
                <a:solidFill>
                  <a:schemeClr val="bg1"/>
                </a:solidFill>
                <a:latin typeface="Verdana" panose="020B0604030504040204" pitchFamily="34" charset="0"/>
                <a:ea typeface="Verdana" panose="020B0604030504040204" pitchFamily="34" charset="0"/>
              </a:rPr>
              <a:t>The transactions related to the guests can also be tracked through the reservation card and if requested, it automatically reminds you these transactions during check-in, check-out, folio, and invoicing.</a:t>
            </a:r>
          </a:p>
          <a:p>
            <a:pPr>
              <a:lnSpc>
                <a:spcPct val="150000"/>
              </a:lnSpc>
            </a:pPr>
            <a:r>
              <a:rPr lang="en-US" sz="1200" dirty="0">
                <a:solidFill>
                  <a:schemeClr val="bg1"/>
                </a:solidFill>
                <a:latin typeface="Verdana" panose="020B0604030504040204" pitchFamily="34" charset="0"/>
                <a:ea typeface="Verdana" panose="020B0604030504040204" pitchFamily="34" charset="0"/>
              </a:rPr>
              <a:t>Operations like VIP, setup, and prepay control get defined both as a reminder and as a task to the relevant section.</a:t>
            </a:r>
          </a:p>
          <a:p>
            <a:pPr>
              <a:lnSpc>
                <a:spcPct val="150000"/>
              </a:lnSpc>
              <a:buClr>
                <a:srgbClr val="FF0000"/>
              </a:buClr>
              <a:buSzPct val="130000"/>
            </a:pPr>
            <a:endParaRPr lang="tr-TR" sz="12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70184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4347" y="714557"/>
            <a:ext cx="10575626" cy="6063885"/>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2" name="Metin kutusu 11"/>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HOUSEKEEPING</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06344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çerik Yer Tutucusu 2"/>
          <p:cNvSpPr>
            <a:spLocks noGrp="1"/>
          </p:cNvSpPr>
          <p:nvPr>
            <p:ph idx="1"/>
          </p:nvPr>
        </p:nvSpPr>
        <p:spPr>
          <a:xfrm>
            <a:off x="8818003" y="1251127"/>
            <a:ext cx="3348507" cy="5428625"/>
          </a:xfrm>
        </p:spPr>
        <p:txBody>
          <a:bodyPr>
            <a:normAutofit/>
          </a:bodyPr>
          <a:lstStyle/>
          <a:p>
            <a:pPr>
              <a:lnSpc>
                <a:spcPct val="150000"/>
              </a:lnSpc>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carry out all housekeeping processes in a digital environment.</a:t>
            </a:r>
          </a:p>
          <a:p>
            <a:pPr>
              <a:lnSpc>
                <a:spcPct val="150000"/>
              </a:lnSpc>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instantly update your rooms’ dirty-clean and minibar statuses, make an efficient job distribution to your housekeepers, and make performance evaluations easily.</a:t>
            </a:r>
          </a:p>
          <a:p>
            <a:pPr>
              <a:lnSpc>
                <a:spcPct val="150000"/>
              </a:lnSpc>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There is automatic and/or manual drag-and-drop distribution of the rooms among the maids.</a:t>
            </a:r>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0123" t="3567" r="10088" b="3662"/>
          <a:stretch/>
        </p:blipFill>
        <p:spPr>
          <a:xfrm>
            <a:off x="262407" y="920660"/>
            <a:ext cx="8477518" cy="5651679"/>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HOUSEKEEPING</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24483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42" y="763498"/>
            <a:ext cx="10344144" cy="5933516"/>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FORECAST &amp; ANALYSIS</a:t>
            </a:r>
            <a:endParaRPr lang="tr-TR" b="1" dirty="0">
              <a:solidFill>
                <a:schemeClr val="bg1"/>
              </a:solidFill>
              <a:latin typeface="Verdana" panose="020B0604030504040204" pitchFamily="34" charset="0"/>
              <a:ea typeface="Verdana" panose="020B0604030504040204" pitchFamily="34" charset="0"/>
            </a:endParaRPr>
          </a:p>
        </p:txBody>
      </p:sp>
      <p:sp>
        <p:nvSpPr>
          <p:cNvPr id="7" name="Dikdörtgen 6"/>
          <p:cNvSpPr/>
          <p:nvPr/>
        </p:nvSpPr>
        <p:spPr>
          <a:xfrm>
            <a:off x="9191222" y="2761023"/>
            <a:ext cx="2910625" cy="2677656"/>
          </a:xfrm>
          <a:prstGeom prst="rect">
            <a:avLst/>
          </a:prstGeom>
          <a:solidFill>
            <a:srgbClr val="EE5E29"/>
          </a:solidFill>
        </p:spPr>
        <p:txBody>
          <a:bodyPr wrap="square">
            <a:spAutoFit/>
          </a:bodyPr>
          <a:lstStyle/>
          <a:p>
            <a:pPr marL="285750" indent="-285750">
              <a:lnSpc>
                <a:spcPct val="150000"/>
              </a:lnSpc>
              <a:buFont typeface="Arial" panose="020B0604020202020204" pitchFamily="34" charset="0"/>
              <a:buChar char="•"/>
            </a:pPr>
            <a:r>
              <a:rPr lang="en-US" sz="1400" dirty="0">
                <a:solidFill>
                  <a:schemeClr val="bg1"/>
                </a:solidFill>
                <a:latin typeface="Verdana" panose="020B0604030504040204" pitchFamily="34" charset="0"/>
                <a:ea typeface="Verdana" panose="020B0604030504040204" pitchFamily="34" charset="0"/>
              </a:rPr>
              <a:t>It shows the occupancy, activity, income, and ADR graphs for the selected time period.</a:t>
            </a:r>
          </a:p>
          <a:p>
            <a:pPr marL="285750" indent="-285750">
              <a:lnSpc>
                <a:spcPct val="150000"/>
              </a:lnSpc>
              <a:buFont typeface="Arial" panose="020B0604020202020204" pitchFamily="34" charset="0"/>
              <a:buChar char="•"/>
            </a:pPr>
            <a:r>
              <a:rPr lang="en-US" sz="1400" dirty="0" err="1">
                <a:solidFill>
                  <a:schemeClr val="bg1"/>
                </a:solidFill>
                <a:latin typeface="Verdana" panose="020B0604030504040204" pitchFamily="34" charset="0"/>
                <a:ea typeface="Verdana" panose="020B0604030504040204" pitchFamily="34" charset="0"/>
              </a:rPr>
              <a:t>EasyPMS</a:t>
            </a:r>
            <a:r>
              <a:rPr lang="en-US" sz="1400" dirty="0">
                <a:solidFill>
                  <a:schemeClr val="bg1"/>
                </a:solidFill>
                <a:latin typeface="Verdana" panose="020B0604030504040204" pitchFamily="34" charset="0"/>
                <a:ea typeface="Verdana" panose="020B0604030504040204" pitchFamily="34" charset="0"/>
              </a:rPr>
              <a:t> allows you to get forecasts based on every detail you enter on the reservation card.</a:t>
            </a:r>
          </a:p>
        </p:txBody>
      </p:sp>
    </p:spTree>
    <p:extLst>
      <p:ext uri="{BB962C8B-B14F-4D97-AF65-F5344CB8AC3E}">
        <p14:creationId xmlns:p14="http://schemas.microsoft.com/office/powerpoint/2010/main" val="30029922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çerik Yer Tutucusu 2"/>
          <p:cNvSpPr>
            <a:spLocks noGrp="1"/>
          </p:cNvSpPr>
          <p:nvPr>
            <p:ph idx="1"/>
          </p:nvPr>
        </p:nvSpPr>
        <p:spPr>
          <a:xfrm>
            <a:off x="9167610" y="2699756"/>
            <a:ext cx="2570408" cy="1458488"/>
          </a:xfrm>
          <a:solidFill>
            <a:srgbClr val="EE5E29"/>
          </a:solidFill>
        </p:spPr>
        <p:txBody>
          <a:bodyPr>
            <a:normAutofit/>
          </a:bodyPr>
          <a:lstStyle/>
          <a:p>
            <a:pPr>
              <a:lnSpc>
                <a:spcPct val="150000"/>
              </a:lnSpc>
              <a:buClr>
                <a:srgbClr val="EE5E29"/>
              </a:buClr>
            </a:pPr>
            <a:r>
              <a:rPr lang="en-US" sz="1400" dirty="0">
                <a:solidFill>
                  <a:schemeClr val="bg1"/>
                </a:solidFill>
                <a:latin typeface="Verdana" panose="020B0604030504040204" pitchFamily="34" charset="0"/>
                <a:ea typeface="Verdana" panose="020B0604030504040204" pitchFamily="34" charset="0"/>
              </a:rPr>
              <a:t>You can see past and future occupancy information with a single button</a:t>
            </a:r>
            <a:r>
              <a:rPr lang="en-US" sz="1400" dirty="0" smtClean="0">
                <a:solidFill>
                  <a:schemeClr val="bg1"/>
                </a:solidFill>
                <a:latin typeface="Verdana" panose="020B0604030504040204" pitchFamily="34" charset="0"/>
                <a:ea typeface="Verdana" panose="020B0604030504040204" pitchFamily="34" charset="0"/>
              </a:rPr>
              <a:t>.</a:t>
            </a:r>
            <a:endParaRPr lang="en-US" sz="1400" dirty="0">
              <a:solidFill>
                <a:schemeClr val="bg1"/>
              </a:solidFill>
              <a:latin typeface="Verdana" panose="020B0604030504040204" pitchFamily="34" charset="0"/>
              <a:ea typeface="Verdana" panose="020B0604030504040204" pitchFamily="34" charset="0"/>
            </a:endParaRP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0" name="Metin kutusu 9"/>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FORECAST &amp; ANALYSIS</a:t>
            </a:r>
            <a:endParaRPr lang="tr-TR" b="1" dirty="0">
              <a:solidFill>
                <a:schemeClr val="bg1"/>
              </a:solidFill>
              <a:latin typeface="Verdana" panose="020B0604030504040204" pitchFamily="34" charset="0"/>
              <a:ea typeface="Verdana" panose="020B0604030504040204" pitchFamily="34" charset="0"/>
            </a:endParaRPr>
          </a:p>
        </p:txBody>
      </p:sp>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l="11953" t="3755" r="11596" b="2535"/>
          <a:stretch/>
        </p:blipFill>
        <p:spPr>
          <a:xfrm>
            <a:off x="330233" y="757018"/>
            <a:ext cx="8507144" cy="5978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32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 y="0"/>
            <a:ext cx="12192000" cy="6858000"/>
          </a:xfrm>
          <a:prstGeom prst="rect">
            <a:avLst/>
          </a:prstGeom>
        </p:spPr>
      </p:pic>
      <p:pic>
        <p:nvPicPr>
          <p:cNvPr id="8" name="Picture 31" descr="Macintosh HD:Users:kemaloral:Desktop:Ekran Resmi 2019-07-30 13.44.58.png"/>
          <p:cNvPicPr/>
          <p:nvPr/>
        </p:nvPicPr>
        <p:blipFill rotWithShape="1">
          <a:blip r:embed="rId3" cstate="print">
            <a:extLst>
              <a:ext uri="{28A0092B-C50C-407E-A947-70E740481C1C}">
                <a14:useLocalDpi xmlns:a14="http://schemas.microsoft.com/office/drawing/2010/main" val="0"/>
              </a:ext>
            </a:extLst>
          </a:blip>
          <a:srcRect l="1" r="-208" b="12821"/>
          <a:stretch/>
        </p:blipFill>
        <p:spPr bwMode="auto">
          <a:xfrm>
            <a:off x="1924749" y="1493950"/>
            <a:ext cx="10082463" cy="4716131"/>
          </a:xfrm>
          <a:prstGeom prst="rect">
            <a:avLst/>
          </a:prstGeom>
          <a:ln>
            <a:noFill/>
          </a:ln>
          <a:effectLst>
            <a:outerShdw blurRad="292100" dist="139700" dir="2700000" algn="tl" rotWithShape="0">
              <a:srgbClr val="333333">
                <a:alpha val="65000"/>
              </a:srgbClr>
            </a:outerShdw>
          </a:effectLst>
          <a:extLst>
            <a:ext uri="{53640926-AAD7-44d8-BBD7-CCE9431645EC}">
              <a14:shadowObscured xmlns="" xmlns:a14="http://schemas.microsoft.com/office/drawing/2010/main"/>
            </a:ext>
          </a:extLst>
        </p:spPr>
      </p:pic>
      <p:pic>
        <p:nvPicPr>
          <p:cNvPr id="12" name="Resi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3" name="Metin kutusu 12"/>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FORECAST &amp; ANALYSIS</a:t>
            </a:r>
            <a:endParaRPr lang="tr-TR" b="1" dirty="0">
              <a:solidFill>
                <a:schemeClr val="bg1"/>
              </a:solidFill>
              <a:latin typeface="Verdana" panose="020B0604030504040204" pitchFamily="34" charset="0"/>
              <a:ea typeface="Verdana" panose="020B0604030504040204" pitchFamily="34" charset="0"/>
            </a:endParaRPr>
          </a:p>
        </p:txBody>
      </p:sp>
      <p:sp>
        <p:nvSpPr>
          <p:cNvPr id="7" name="Dikdörtgen 6"/>
          <p:cNvSpPr/>
          <p:nvPr/>
        </p:nvSpPr>
        <p:spPr>
          <a:xfrm>
            <a:off x="209246" y="2823939"/>
            <a:ext cx="2742630" cy="1664623"/>
          </a:xfrm>
          <a:prstGeom prst="rect">
            <a:avLst/>
          </a:prstGeom>
          <a:solidFill>
            <a:srgbClr val="EE5E29"/>
          </a:solidFill>
        </p:spPr>
        <p:txBody>
          <a:bodyPr wrap="square">
            <a:spAutoFit/>
          </a:bodyPr>
          <a:lstStyle/>
          <a:p>
            <a:pPr>
              <a:lnSpc>
                <a:spcPct val="150000"/>
              </a:lnSpc>
              <a:buClr>
                <a:srgbClr val="EE5E29"/>
              </a:buClr>
            </a:pPr>
            <a:r>
              <a:rPr lang="en-US" sz="1400" dirty="0">
                <a:solidFill>
                  <a:schemeClr val="bg1"/>
                </a:solidFill>
                <a:latin typeface="Verdana" panose="020B0604030504040204" pitchFamily="34" charset="0"/>
                <a:ea typeface="Verdana" panose="020B0604030504040204" pitchFamily="34" charset="0"/>
              </a:rPr>
              <a:t>You can access all the statistical information about the agencies, income, and accommodation all on one screen.</a:t>
            </a:r>
          </a:p>
        </p:txBody>
      </p:sp>
    </p:spTree>
    <p:extLst>
      <p:ext uri="{BB962C8B-B14F-4D97-AF65-F5344CB8AC3E}">
        <p14:creationId xmlns:p14="http://schemas.microsoft.com/office/powerpoint/2010/main" val="21863201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62" y="763498"/>
            <a:ext cx="10397811" cy="5964300"/>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0" name="Metin kutusu 9"/>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ROOM RACK</a:t>
            </a:r>
            <a:endParaRPr lang="tr-TR" b="1" dirty="0">
              <a:solidFill>
                <a:schemeClr val="bg1"/>
              </a:solidFill>
              <a:latin typeface="Verdana" panose="020B0604030504040204" pitchFamily="34" charset="0"/>
              <a:ea typeface="Verdana" panose="020B0604030504040204" pitchFamily="34" charset="0"/>
            </a:endParaRPr>
          </a:p>
        </p:txBody>
      </p:sp>
      <p:sp>
        <p:nvSpPr>
          <p:cNvPr id="8" name="Dikdörtgen 7"/>
          <p:cNvSpPr/>
          <p:nvPr/>
        </p:nvSpPr>
        <p:spPr>
          <a:xfrm>
            <a:off x="8744756" y="1987870"/>
            <a:ext cx="3210675" cy="3933000"/>
          </a:xfrm>
          <a:prstGeom prst="rect">
            <a:avLst/>
          </a:prstGeom>
          <a:solidFill>
            <a:srgbClr val="EE5E29"/>
          </a:solidFill>
        </p:spPr>
        <p:txBody>
          <a:bodyPr wrap="square">
            <a:spAutoFit/>
          </a:bodyPr>
          <a:lstStyle/>
          <a:p>
            <a:pPr marL="285750" indent="-285750">
              <a:lnSpc>
                <a:spcPct val="150000"/>
              </a:lnSpc>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You can view instant room statuses and color code them according to cleanliness and occupancy on one screen.</a:t>
            </a:r>
          </a:p>
          <a:p>
            <a:pPr marL="285750" indent="-285750">
              <a:lnSpc>
                <a:spcPct val="150000"/>
              </a:lnSpc>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You can easily filter the displayed rooms, access arrivals, departures, and in-house information.</a:t>
            </a:r>
          </a:p>
          <a:p>
            <a:pPr marL="285750" indent="-285750">
              <a:lnSpc>
                <a:spcPct val="150000"/>
              </a:lnSpc>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You can get payments and do folio and checkout operations on the room you selected without leaving this screen.</a:t>
            </a:r>
          </a:p>
          <a:p>
            <a:pPr marL="285750" indent="-285750">
              <a:lnSpc>
                <a:spcPct val="150000"/>
              </a:lnSpc>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You can label rooms using visual icons for VIP and late check-in and check-outs.</a:t>
            </a:r>
          </a:p>
        </p:txBody>
      </p:sp>
    </p:spTree>
    <p:extLst>
      <p:ext uri="{BB962C8B-B14F-4D97-AF65-F5344CB8AC3E}">
        <p14:creationId xmlns:p14="http://schemas.microsoft.com/office/powerpoint/2010/main" val="14914894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9" name="Metin kutusu 8"/>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ROOM CALENDAR</a:t>
            </a:r>
            <a:endParaRPr lang="tr-TR" b="1" dirty="0">
              <a:solidFill>
                <a:schemeClr val="bg1"/>
              </a:solidFill>
              <a:latin typeface="Verdana" panose="020B0604030504040204" pitchFamily="34" charset="0"/>
              <a:ea typeface="Verdana" panose="020B0604030504040204" pitchFamily="34" charset="0"/>
            </a:endParaRPr>
          </a:p>
        </p:txBody>
      </p:sp>
      <p:sp>
        <p:nvSpPr>
          <p:cNvPr id="11" name="Metin kutusu 10"/>
          <p:cNvSpPr txBox="1"/>
          <p:nvPr/>
        </p:nvSpPr>
        <p:spPr>
          <a:xfrm>
            <a:off x="1133340" y="1365161"/>
            <a:ext cx="1107583" cy="246221"/>
          </a:xfrm>
          <a:prstGeom prst="rect">
            <a:avLst/>
          </a:prstGeom>
          <a:solidFill>
            <a:srgbClr val="40598E"/>
          </a:solidFill>
        </p:spPr>
        <p:txBody>
          <a:bodyPr wrap="square" rtlCol="0">
            <a:spAutoFit/>
          </a:bodyPr>
          <a:lstStyle/>
          <a:p>
            <a:r>
              <a:rPr lang="tr-TR" sz="1000" dirty="0" err="1" smtClean="0">
                <a:solidFill>
                  <a:schemeClr val="bg1"/>
                </a:solidFill>
              </a:rPr>
              <a:t>Room</a:t>
            </a:r>
            <a:r>
              <a:rPr lang="tr-TR" sz="1000" dirty="0" smtClean="0">
                <a:solidFill>
                  <a:schemeClr val="bg1"/>
                </a:solidFill>
              </a:rPr>
              <a:t> </a:t>
            </a:r>
            <a:r>
              <a:rPr lang="tr-TR" sz="1000" dirty="0" err="1">
                <a:solidFill>
                  <a:schemeClr val="bg1"/>
                </a:solidFill>
              </a:rPr>
              <a:t>C</a:t>
            </a:r>
            <a:r>
              <a:rPr lang="tr-TR" sz="1000" dirty="0" err="1" smtClean="0">
                <a:solidFill>
                  <a:schemeClr val="bg1"/>
                </a:solidFill>
              </a:rPr>
              <a:t>alender</a:t>
            </a:r>
            <a:endParaRPr lang="tr-TR" sz="1000" dirty="0">
              <a:solidFill>
                <a:schemeClr val="bg1"/>
              </a:solidFill>
            </a:endParaRPr>
          </a:p>
        </p:txBody>
      </p:sp>
      <p:pic>
        <p:nvPicPr>
          <p:cNvPr id="3" name="Content Placeholder 2" descr="room-calendar.png"/>
          <p:cNvPicPr>
            <a:picLocks noGrp="1" noChangeAspect="1"/>
          </p:cNvPicPr>
          <p:nvPr>
            <p:ph idx="1"/>
          </p:nvPr>
        </p:nvPicPr>
        <p:blipFill>
          <a:blip r:embed="rId4">
            <a:extLst>
              <a:ext uri="{28A0092B-C50C-407E-A947-70E740481C1C}">
                <a14:useLocalDpi xmlns:a14="http://schemas.microsoft.com/office/drawing/2010/main" val="0"/>
              </a:ext>
            </a:extLst>
          </a:blip>
          <a:srcRect t="12339" b="12339"/>
          <a:stretch>
            <a:fillRect/>
          </a:stretch>
        </p:blipFill>
        <p:spPr>
          <a:xfrm>
            <a:off x="838200" y="1708727"/>
            <a:ext cx="10515600" cy="4468236"/>
          </a:xfrm>
        </p:spPr>
      </p:pic>
    </p:spTree>
    <p:extLst>
      <p:ext uri="{BB962C8B-B14F-4D97-AF65-F5344CB8AC3E}">
        <p14:creationId xmlns:p14="http://schemas.microsoft.com/office/powerpoint/2010/main" val="21833505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2" name="Metin kutusu 11"/>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ROOM CALENDAR</a:t>
            </a:r>
            <a:endParaRPr lang="tr-TR" b="1" dirty="0">
              <a:solidFill>
                <a:schemeClr val="bg1"/>
              </a:solidFill>
              <a:latin typeface="Verdana" panose="020B0604030504040204" pitchFamily="34" charset="0"/>
              <a:ea typeface="Verdana" panose="020B0604030504040204" pitchFamily="34" charset="0"/>
            </a:endParaRPr>
          </a:p>
        </p:txBody>
      </p:sp>
      <p:sp>
        <p:nvSpPr>
          <p:cNvPr id="2" name="Dikdörtgen 1"/>
          <p:cNvSpPr/>
          <p:nvPr/>
        </p:nvSpPr>
        <p:spPr>
          <a:xfrm>
            <a:off x="914399" y="1682750"/>
            <a:ext cx="10097037" cy="3280450"/>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sz="1400" dirty="0" smtClean="0">
                <a:solidFill>
                  <a:schemeClr val="tx1">
                    <a:lumMod val="65000"/>
                    <a:lumOff val="35000"/>
                  </a:schemeClr>
                </a:solidFill>
                <a:latin typeface="Verdana" panose="020B0604030504040204" pitchFamily="34" charset="0"/>
                <a:ea typeface="Verdana" panose="020B0604030504040204" pitchFamily="34" charset="0"/>
              </a:rPr>
              <a:t>It </a:t>
            </a:r>
            <a:r>
              <a:rPr lang="en-US" sz="1400" dirty="0">
                <a:solidFill>
                  <a:schemeClr val="tx1">
                    <a:lumMod val="65000"/>
                    <a:lumOff val="35000"/>
                  </a:schemeClr>
                </a:solidFill>
                <a:latin typeface="Verdana" panose="020B0604030504040204" pitchFamily="34" charset="0"/>
                <a:ea typeface="Verdana" panose="020B0604030504040204" pitchFamily="34" charset="0"/>
              </a:rPr>
              <a:t>is designed in such a way that you can perform the entire operation of the front office (Reservation, Check-in, Check-out, Folio, Blockage, Payments)</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access the guest’s reservation card, change room and date with a drag and drop, make collections, check-in/check-out transaction entry, and go to the folio.</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easily drag and drop a reservation around to modify its room number or accommodation range.</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also see your reservations from the online channels that yet not have been assigned a room on top of the blockage screen and drag and drop them to the suitable room.</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The number of empty rooms is displayed at the bottom of the room type and the full occupancy can be seen on top of the chart.</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On this same screen, online channels can be managed and POS transactions can be processed.</a:t>
            </a:r>
            <a:endParaRPr lang="en-US" sz="1400" b="0" i="0" dirty="0">
              <a:solidFill>
                <a:schemeClr val="tx1">
                  <a:lumMod val="65000"/>
                  <a:lumOff val="35000"/>
                </a:schemeClr>
              </a:solidFill>
              <a:effectLst/>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29220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Resim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ikdörtgen 2"/>
          <p:cNvSpPr/>
          <p:nvPr/>
        </p:nvSpPr>
        <p:spPr>
          <a:xfrm>
            <a:off x="7914436" y="1977309"/>
            <a:ext cx="3829319" cy="2310954"/>
          </a:xfrm>
          <a:prstGeom prst="rect">
            <a:avLst/>
          </a:prstGeom>
        </p:spPr>
        <p:txBody>
          <a:bodyPr wrap="square">
            <a:spAutoFit/>
          </a:bodyPr>
          <a:lstStyle/>
          <a:p>
            <a:pPr>
              <a:lnSpc>
                <a:spcPct val="150000"/>
              </a:lnSpc>
            </a:pPr>
            <a:r>
              <a:rPr lang="en-US" sz="14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400" dirty="0">
                <a:solidFill>
                  <a:schemeClr val="tx1">
                    <a:lumMod val="65000"/>
                    <a:lumOff val="35000"/>
                  </a:schemeClr>
                </a:solidFill>
                <a:latin typeface="Verdana" panose="020B0604030504040204" pitchFamily="34" charset="0"/>
                <a:ea typeface="Verdana" panose="020B0604030504040204" pitchFamily="34" charset="0"/>
              </a:rPr>
              <a:t> allows you to easily perform preliminary accounting transactions such as current account, credit-debit follow-up, cash follow-up, personnel account follow-up, invoice and waybill issuance, and follow-up of checks and promissory notes.</a:t>
            </a:r>
            <a:endParaRPr lang="tr-TR" sz="1400"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9" name="İçerik Yer Tutucusu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9018" t="5110" r="19035" b="5007"/>
          <a:stretch/>
        </p:blipFill>
        <p:spPr>
          <a:xfrm>
            <a:off x="330233" y="727537"/>
            <a:ext cx="7135958" cy="5936882"/>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INVOICE &amp; ACCOUNTS RECEIVABLE</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3746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5051354" y="4646970"/>
            <a:ext cx="2534668" cy="400110"/>
          </a:xfrm>
          <a:prstGeom prst="rect">
            <a:avLst/>
          </a:prstGeom>
        </p:spPr>
        <p:txBody>
          <a:bodyPr wrap="none">
            <a:spAutoFit/>
          </a:bodyPr>
          <a:lstStyle/>
          <a:p>
            <a:r>
              <a:rPr lang="tr-TR" sz="2000" b="1" dirty="0" smtClean="0">
                <a:solidFill>
                  <a:srgbClr val="FF0010"/>
                </a:solidFill>
                <a:latin typeface="Verdana" panose="020B0604030504040204" pitchFamily="34" charset="0"/>
                <a:ea typeface="Verdana" panose="020B0604030504040204" pitchFamily="34" charset="0"/>
              </a:rPr>
              <a:t>Yazılım Ekibimiz</a:t>
            </a:r>
            <a:endParaRPr lang="tr-TR" sz="2000" dirty="0"/>
          </a:p>
        </p:txBody>
      </p:sp>
      <p:sp>
        <p:nvSpPr>
          <p:cNvPr id="7" name="Dikdörtgen 6"/>
          <p:cNvSpPr/>
          <p:nvPr/>
        </p:nvSpPr>
        <p:spPr>
          <a:xfrm>
            <a:off x="3311464" y="5047080"/>
            <a:ext cx="6522170" cy="867289"/>
          </a:xfrm>
          <a:prstGeom prst="rect">
            <a:avLst/>
          </a:prstGeom>
        </p:spPr>
        <p:txBody>
          <a:bodyPr wrap="none">
            <a:spAutoFit/>
          </a:bodyPr>
          <a:lstStyle/>
          <a:p>
            <a:pPr algn="ctr">
              <a:lnSpc>
                <a:spcPct val="150000"/>
              </a:lnSpc>
            </a:pPr>
            <a:r>
              <a:rPr lang="tr-TR" dirty="0" smtClean="0">
                <a:solidFill>
                  <a:schemeClr val="tx1">
                    <a:lumMod val="65000"/>
                    <a:lumOff val="35000"/>
                  </a:schemeClr>
                </a:solidFill>
                <a:latin typeface="Verdana" panose="020B0604030504040204" pitchFamily="34" charset="0"/>
                <a:ea typeface="Verdana" panose="020B0604030504040204" pitchFamily="34" charset="0"/>
              </a:rPr>
              <a:t>Her Biri Konusunda Uzman Yazılımcılarımız ile</a:t>
            </a:r>
          </a:p>
          <a:p>
            <a:pPr algn="ctr">
              <a:lnSpc>
                <a:spcPct val="150000"/>
              </a:lnSpc>
            </a:pPr>
            <a:r>
              <a:rPr lang="tr-TR" dirty="0" smtClean="0">
                <a:solidFill>
                  <a:schemeClr val="tx1">
                    <a:lumMod val="65000"/>
                    <a:lumOff val="35000"/>
                  </a:schemeClr>
                </a:solidFill>
                <a:latin typeface="Verdana" panose="020B0604030504040204" pitchFamily="34" charset="0"/>
                <a:ea typeface="Verdana" panose="020B0604030504040204" pitchFamily="34" charset="0"/>
              </a:rPr>
              <a:t> En İyi Çözümleri, En Güncel Teknoloji İle Uyguluyoruz</a:t>
            </a:r>
            <a:endParaRPr lang="tr-TR"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Tree>
    <p:extLst>
      <p:ext uri="{BB962C8B-B14F-4D97-AF65-F5344CB8AC3E}">
        <p14:creationId xmlns:p14="http://schemas.microsoft.com/office/powerpoint/2010/main" val="3954822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çerik Yer Tutucusu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66" t="7082" r="5124" b="7465"/>
          <a:stretch/>
        </p:blipFill>
        <p:spPr>
          <a:xfrm>
            <a:off x="90154" y="763497"/>
            <a:ext cx="10694590" cy="5830485"/>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SALES PROJECTS</a:t>
            </a:r>
            <a:endParaRPr lang="tr-TR" b="1" dirty="0">
              <a:solidFill>
                <a:schemeClr val="bg1"/>
              </a:solidFill>
              <a:latin typeface="Verdana" panose="020B0604030504040204" pitchFamily="34" charset="0"/>
              <a:ea typeface="Verdana" panose="020B0604030504040204" pitchFamily="34" charset="0"/>
            </a:endParaRPr>
          </a:p>
        </p:txBody>
      </p:sp>
      <p:sp>
        <p:nvSpPr>
          <p:cNvPr id="5" name="Dikdörtgen 4"/>
          <p:cNvSpPr/>
          <p:nvPr/>
        </p:nvSpPr>
        <p:spPr>
          <a:xfrm>
            <a:off x="9745014" y="1933651"/>
            <a:ext cx="2155065" cy="4293483"/>
          </a:xfrm>
          <a:prstGeom prst="rect">
            <a:avLst/>
          </a:prstGeom>
          <a:solidFill>
            <a:srgbClr val="EE5E29"/>
          </a:solidFill>
        </p:spPr>
        <p:txBody>
          <a:bodyPr wrap="square">
            <a:spAutoFit/>
          </a:bodyPr>
          <a:lstStyle/>
          <a:p>
            <a:pPr marL="285750" indent="-285750">
              <a:lnSpc>
                <a:spcPct val="150000"/>
              </a:lnSpc>
              <a:buFont typeface="Arial" panose="020B0604020202020204" pitchFamily="34" charset="0"/>
              <a:buChar char="•"/>
            </a:pPr>
            <a:r>
              <a:rPr lang="en-US" sz="1400" dirty="0">
                <a:solidFill>
                  <a:schemeClr val="bg1"/>
                </a:solidFill>
                <a:latin typeface="Verdana" panose="020B0604030504040204" pitchFamily="34" charset="0"/>
                <a:ea typeface="Verdana" panose="020B0604030504040204" pitchFamily="34" charset="0"/>
              </a:rPr>
              <a:t>You can monitor all your sales projects on a single screen.</a:t>
            </a:r>
          </a:p>
          <a:p>
            <a:pPr marL="285750" indent="-285750">
              <a:lnSpc>
                <a:spcPct val="150000"/>
              </a:lnSpc>
              <a:buFont typeface="Arial" panose="020B0604020202020204" pitchFamily="34" charset="0"/>
              <a:buChar char="•"/>
            </a:pPr>
            <a:r>
              <a:rPr lang="en-US" sz="1400" dirty="0">
                <a:solidFill>
                  <a:schemeClr val="bg1"/>
                </a:solidFill>
                <a:latin typeface="Verdana" panose="020B0604030504040204" pitchFamily="34" charset="0"/>
                <a:ea typeface="Verdana" panose="020B0604030504040204" pitchFamily="34" charset="0"/>
              </a:rPr>
              <a:t>You can follow up corporate/company meetings, offers and contracts, collective reservations and banquet sales, and make income analysis.</a:t>
            </a:r>
          </a:p>
        </p:txBody>
      </p:sp>
    </p:spTree>
    <p:extLst>
      <p:ext uri="{BB962C8B-B14F-4D97-AF65-F5344CB8AC3E}">
        <p14:creationId xmlns:p14="http://schemas.microsoft.com/office/powerpoint/2010/main" val="2103321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çerik Yer Tutucusu 2"/>
          <p:cNvSpPr>
            <a:spLocks noGrp="1"/>
          </p:cNvSpPr>
          <p:nvPr>
            <p:ph idx="1"/>
          </p:nvPr>
        </p:nvSpPr>
        <p:spPr>
          <a:xfrm>
            <a:off x="9337182" y="1385119"/>
            <a:ext cx="2511381" cy="4351338"/>
          </a:xfrm>
        </p:spPr>
        <p:txBody>
          <a:bodyPr>
            <a:normAutofit/>
          </a:bodyPr>
          <a:lstStyle/>
          <a:p>
            <a:pPr>
              <a:lnSpc>
                <a:spcPct val="150000"/>
              </a:lnSpc>
              <a:spcBef>
                <a:spcPts val="0"/>
              </a:spcBef>
              <a:buClr>
                <a:srgbClr val="FF0000"/>
              </a:buClr>
              <a:buSzPct val="130000"/>
            </a:pPr>
            <a:r>
              <a:rPr lang="en-US" sz="1400" dirty="0">
                <a:solidFill>
                  <a:schemeClr val="tx1">
                    <a:lumMod val="65000"/>
                    <a:lumOff val="35000"/>
                  </a:schemeClr>
                </a:solidFill>
                <a:latin typeface="Verdana" panose="020B0604030504040204" pitchFamily="34" charset="0"/>
                <a:ea typeface="Verdana" panose="020B0604030504040204" pitchFamily="34" charset="0"/>
              </a:rPr>
              <a:t>By defining roles to users, you can easily limit their visibility</a:t>
            </a:r>
            <a:br>
              <a:rPr lang="en-US" sz="1400" dirty="0">
                <a:solidFill>
                  <a:schemeClr val="tx1">
                    <a:lumMod val="65000"/>
                    <a:lumOff val="35000"/>
                  </a:schemeClr>
                </a:solidFill>
                <a:latin typeface="Verdana" panose="020B0604030504040204" pitchFamily="34" charset="0"/>
                <a:ea typeface="Verdana" panose="020B0604030504040204" pitchFamily="34" charset="0"/>
              </a:rPr>
            </a:br>
            <a:r>
              <a:rPr lang="en-US" sz="1400" dirty="0">
                <a:solidFill>
                  <a:schemeClr val="tx1">
                    <a:lumMod val="65000"/>
                    <a:lumOff val="35000"/>
                  </a:schemeClr>
                </a:solidFill>
                <a:latin typeface="Verdana" panose="020B0604030504040204" pitchFamily="34" charset="0"/>
                <a:ea typeface="Verdana" panose="020B0604030504040204" pitchFamily="34" charset="0"/>
              </a:rPr>
              <a:t>and transaction privileges on all </a:t>
            </a:r>
            <a:r>
              <a:rPr lang="en-US" sz="1400" dirty="0" smtClean="0">
                <a:solidFill>
                  <a:schemeClr val="tx1">
                    <a:lumMod val="65000"/>
                    <a:lumOff val="35000"/>
                  </a:schemeClr>
                </a:solidFill>
                <a:latin typeface="Verdana" panose="020B0604030504040204" pitchFamily="34" charset="0"/>
                <a:ea typeface="Verdana" panose="020B0604030504040204" pitchFamily="34" charset="0"/>
              </a:rPr>
              <a:t>screens.</a:t>
            </a:r>
            <a:endParaRPr lang="tr-TR" sz="1400" dirty="0" smtClean="0">
              <a:solidFill>
                <a:schemeClr val="tx1">
                  <a:lumMod val="65000"/>
                  <a:lumOff val="35000"/>
                </a:schemeClr>
              </a:solidFill>
              <a:latin typeface="Verdana" panose="020B0604030504040204" pitchFamily="34" charset="0"/>
              <a:ea typeface="Verdana" panose="020B0604030504040204" pitchFamily="34" charset="0"/>
            </a:endParaRPr>
          </a:p>
          <a:p>
            <a:pPr>
              <a:lnSpc>
                <a:spcPct val="150000"/>
              </a:lnSpc>
              <a:spcBef>
                <a:spcPts val="0"/>
              </a:spcBef>
              <a:buClr>
                <a:srgbClr val="FF0000"/>
              </a:buClr>
              <a:buSzPct val="130000"/>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also use logging feature to track all the changes made on IP and user basis.</a:t>
            </a:r>
            <a:endParaRPr lang="tr-TR" sz="1400"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9" name="Resim 8"/>
          <p:cNvPicPr>
            <a:picLocks noChangeAspect="1"/>
          </p:cNvPicPr>
          <p:nvPr/>
        </p:nvPicPr>
        <p:blipFill rotWithShape="1">
          <a:blip r:embed="rId3" cstate="print">
            <a:extLst>
              <a:ext uri="{28A0092B-C50C-407E-A947-70E740481C1C}">
                <a14:useLocalDpi xmlns:a14="http://schemas.microsoft.com/office/drawing/2010/main" val="0"/>
              </a:ext>
            </a:extLst>
          </a:blip>
          <a:srcRect l="26167" t="21973" r="12134" b="5540"/>
          <a:stretch/>
        </p:blipFill>
        <p:spPr>
          <a:xfrm>
            <a:off x="453782" y="1075165"/>
            <a:ext cx="7379595" cy="4971245"/>
          </a:xfrm>
          <a:prstGeom prst="rect">
            <a:avLst/>
          </a:prstGeom>
          <a:ln>
            <a:noFill/>
          </a:ln>
          <a:effectLst>
            <a:outerShdw blurRad="292100" dist="139700" dir="2700000" algn="tl" rotWithShape="0">
              <a:srgbClr val="333333">
                <a:alpha val="65000"/>
              </a:srgbClr>
            </a:outerShdw>
          </a:effectLst>
        </p:spPr>
      </p:pic>
      <p:pic>
        <p:nvPicPr>
          <p:cNvPr id="5" name="Picture 51" descr="Macintosh HD:Users:kemaloral:Desktop:Ekran Resmi 2019-07-31 19.11.5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017" y="3127277"/>
            <a:ext cx="4563074" cy="3576177"/>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DETAILED AUTHORIZATION &amp; LOGGING</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33202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7" name="Metin kutusu 6"/>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REPORTING</a:t>
            </a:r>
            <a:endParaRPr lang="tr-TR" b="1" dirty="0">
              <a:solidFill>
                <a:schemeClr val="bg1"/>
              </a:solidFill>
              <a:latin typeface="Verdana" panose="020B0604030504040204" pitchFamily="34" charset="0"/>
              <a:ea typeface="Verdana" panose="020B0604030504040204" pitchFamily="34" charset="0"/>
            </a:endParaRPr>
          </a:p>
        </p:txBody>
      </p:sp>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b="44225"/>
          <a:stretch/>
        </p:blipFill>
        <p:spPr>
          <a:xfrm>
            <a:off x="196417" y="1781234"/>
            <a:ext cx="11661700" cy="3730923"/>
          </a:xfrm>
          <a:prstGeom prst="rect">
            <a:avLst/>
          </a:prstGeom>
          <a:ln>
            <a:noFill/>
          </a:ln>
          <a:effectLst>
            <a:outerShdw blurRad="292100" dist="139700" dir="2700000" algn="tl" rotWithShape="0">
              <a:srgbClr val="333333">
                <a:alpha val="65000"/>
              </a:srgbClr>
            </a:outerShdw>
          </a:effectLst>
        </p:spPr>
      </p:pic>
      <p:sp>
        <p:nvSpPr>
          <p:cNvPr id="9" name="Dikdörtgen 8"/>
          <p:cNvSpPr/>
          <p:nvPr/>
        </p:nvSpPr>
        <p:spPr>
          <a:xfrm>
            <a:off x="2374973" y="935960"/>
            <a:ext cx="9663448" cy="371961"/>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It provides all the financial and operational reports you need</a:t>
            </a:r>
            <a:r>
              <a:rPr lang="en-US" sz="1400" dirty="0" smtClean="0">
                <a:solidFill>
                  <a:schemeClr val="tx1">
                    <a:lumMod val="65000"/>
                    <a:lumOff val="35000"/>
                  </a:schemeClr>
                </a:solidFill>
                <a:latin typeface="Verdana" panose="020B0604030504040204" pitchFamily="34" charset="0"/>
                <a:ea typeface="Verdana" panose="020B0604030504040204" pitchFamily="34" charset="0"/>
              </a:rPr>
              <a:t>.</a:t>
            </a:r>
            <a:endParaRPr lang="en-US" sz="14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177905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 name="Resim 3"/>
          <p:cNvPicPr>
            <a:picLocks noChangeAspect="1"/>
          </p:cNvPicPr>
          <p:nvPr/>
        </p:nvPicPr>
        <p:blipFill rotWithShape="1">
          <a:blip r:embed="rId3" cstate="print">
            <a:extLst>
              <a:ext uri="{28A0092B-C50C-407E-A947-70E740481C1C}">
                <a14:useLocalDpi xmlns:a14="http://schemas.microsoft.com/office/drawing/2010/main" val="0"/>
              </a:ext>
            </a:extLst>
          </a:blip>
          <a:srcRect l="15386" t="1690" r="15673" b="1972"/>
          <a:stretch/>
        </p:blipFill>
        <p:spPr>
          <a:xfrm>
            <a:off x="330233" y="811379"/>
            <a:ext cx="7268096" cy="5825832"/>
          </a:xfrm>
          <a:prstGeom prst="rect">
            <a:avLst/>
          </a:prstGeom>
          <a:ln>
            <a:noFill/>
          </a:ln>
          <a:effectLst>
            <a:outerShdw blurRad="292100" dist="139700" dir="2700000" algn="tl" rotWithShape="0">
              <a:srgbClr val="333333">
                <a:alpha val="65000"/>
              </a:srgbClr>
            </a:outerShdw>
          </a:effectLst>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7" name="Metin kutusu 6"/>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REPORTING</a:t>
            </a:r>
            <a:endParaRPr lang="tr-TR" b="1" dirty="0">
              <a:solidFill>
                <a:schemeClr val="bg1"/>
              </a:solidFill>
              <a:latin typeface="Verdana" panose="020B0604030504040204" pitchFamily="34" charset="0"/>
              <a:ea typeface="Verdana" panose="020B0604030504040204" pitchFamily="34" charset="0"/>
            </a:endParaRPr>
          </a:p>
        </p:txBody>
      </p:sp>
      <p:sp>
        <p:nvSpPr>
          <p:cNvPr id="8" name="Dikdörtgen 7"/>
          <p:cNvSpPr/>
          <p:nvPr/>
        </p:nvSpPr>
        <p:spPr>
          <a:xfrm>
            <a:off x="7928562" y="2574920"/>
            <a:ext cx="3450347" cy="1708160"/>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You can access many different graphs and analyzes thanks to the parametric structure in the reports and the easy user interface.</a:t>
            </a:r>
          </a:p>
        </p:txBody>
      </p:sp>
    </p:spTree>
    <p:extLst>
      <p:ext uri="{BB962C8B-B14F-4D97-AF65-F5344CB8AC3E}">
        <p14:creationId xmlns:p14="http://schemas.microsoft.com/office/powerpoint/2010/main" val="2136941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53" y="888259"/>
            <a:ext cx="10481231" cy="5762629"/>
          </a:xfrm>
          <a:prstGeom prst="rect">
            <a:avLst/>
          </a:prstGeom>
          <a:ln>
            <a:noFill/>
          </a:ln>
          <a:effectLst>
            <a:outerShdw blurRad="292100" dist="139700" dir="2700000" algn="tl" rotWithShape="0">
              <a:srgbClr val="333333">
                <a:alpha val="65000"/>
              </a:srgbClr>
            </a:outerShdw>
          </a:effectLst>
        </p:spPr>
      </p:pic>
      <p:pic>
        <p:nvPicPr>
          <p:cNvPr id="11" name="Resim 10"/>
          <p:cNvPicPr>
            <a:picLocks noChangeAspect="1"/>
          </p:cNvPicPr>
          <p:nvPr/>
        </p:nvPicPr>
        <p:blipFill rotWithShape="1">
          <a:blip r:embed="rId4">
            <a:extLst>
              <a:ext uri="{28A0092B-C50C-407E-A947-70E740481C1C}">
                <a14:useLocalDpi xmlns:a14="http://schemas.microsoft.com/office/drawing/2010/main" val="0"/>
              </a:ext>
            </a:extLst>
          </a:blip>
          <a:srcRect t="34225" b="33925"/>
          <a:stretch/>
        </p:blipFill>
        <p:spPr>
          <a:xfrm>
            <a:off x="9432896" y="5705342"/>
            <a:ext cx="1253522" cy="399244"/>
          </a:xfrm>
          <a:prstGeom prst="rect">
            <a:avLst/>
          </a:prstGeom>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2" name="Metin kutusu 11"/>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CHANNEL MANAGER</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546178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6" name="Metin kutusu 5"/>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CHANNEL MANAGER</a:t>
            </a:r>
            <a:endParaRPr lang="tr-TR" b="1" dirty="0">
              <a:solidFill>
                <a:schemeClr val="bg1"/>
              </a:solidFill>
              <a:latin typeface="Verdana" panose="020B0604030504040204" pitchFamily="34" charset="0"/>
              <a:ea typeface="Verdana" panose="020B0604030504040204" pitchFamily="34" charset="0"/>
            </a:endParaRPr>
          </a:p>
        </p:txBody>
      </p:sp>
      <p:sp>
        <p:nvSpPr>
          <p:cNvPr id="4" name="Dikdörtgen 3"/>
          <p:cNvSpPr/>
          <p:nvPr/>
        </p:nvSpPr>
        <p:spPr>
          <a:xfrm>
            <a:off x="8414406" y="1100951"/>
            <a:ext cx="3451364" cy="4293483"/>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sz="14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400" dirty="0">
                <a:solidFill>
                  <a:schemeClr val="tx1">
                    <a:lumMod val="65000"/>
                    <a:lumOff val="35000"/>
                  </a:schemeClr>
                </a:solidFill>
                <a:latin typeface="Verdana" panose="020B0604030504040204" pitchFamily="34" charset="0"/>
                <a:ea typeface="Verdana" panose="020B0604030504040204" pitchFamily="34" charset="0"/>
              </a:rPr>
              <a:t> has an integrated channel manager which does not only synchronize online channels (Booking, </a:t>
            </a:r>
            <a:r>
              <a:rPr lang="en-US" sz="1400" dirty="0" err="1">
                <a:solidFill>
                  <a:schemeClr val="tx1">
                    <a:lumMod val="65000"/>
                    <a:lumOff val="35000"/>
                  </a:schemeClr>
                </a:solidFill>
                <a:latin typeface="Verdana" panose="020B0604030504040204" pitchFamily="34" charset="0"/>
                <a:ea typeface="Verdana" panose="020B0604030504040204" pitchFamily="34" charset="0"/>
              </a:rPr>
              <a:t>Expedis</a:t>
            </a:r>
            <a:r>
              <a:rPr lang="en-US" sz="1400" dirty="0">
                <a:solidFill>
                  <a:schemeClr val="tx1">
                    <a:lumMod val="65000"/>
                    <a:lumOff val="35000"/>
                  </a:schemeClr>
                </a:solidFill>
                <a:latin typeface="Verdana" panose="020B0604030504040204" pitchFamily="34" charset="0"/>
                <a:ea typeface="Verdana" panose="020B0604030504040204" pitchFamily="34" charset="0"/>
              </a:rPr>
              <a:t>, </a:t>
            </a:r>
            <a:r>
              <a:rPr lang="en-US" sz="1400" dirty="0" err="1">
                <a:solidFill>
                  <a:schemeClr val="tx1">
                    <a:lumMod val="65000"/>
                    <a:lumOff val="35000"/>
                  </a:schemeClr>
                </a:solidFill>
                <a:latin typeface="Verdana" panose="020B0604030504040204" pitchFamily="34" charset="0"/>
                <a:ea typeface="Verdana" panose="020B0604030504040204" pitchFamily="34" charset="0"/>
              </a:rPr>
              <a:t>Hotelbeds</a:t>
            </a:r>
            <a:r>
              <a:rPr lang="en-US" sz="1400" dirty="0">
                <a:solidFill>
                  <a:schemeClr val="tx1">
                    <a:lumMod val="65000"/>
                    <a:lumOff val="35000"/>
                  </a:schemeClr>
                </a:solidFill>
                <a:latin typeface="Verdana" panose="020B0604030504040204" pitchFamily="34" charset="0"/>
                <a:ea typeface="Verdana" panose="020B0604030504040204" pitchFamily="34" charset="0"/>
              </a:rPr>
              <a:t>, </a:t>
            </a:r>
            <a:r>
              <a:rPr lang="en-US" sz="1400" dirty="0" err="1">
                <a:solidFill>
                  <a:schemeClr val="tx1">
                    <a:lumMod val="65000"/>
                    <a:lumOff val="35000"/>
                  </a:schemeClr>
                </a:solidFill>
                <a:latin typeface="Verdana" panose="020B0604030504040204" pitchFamily="34" charset="0"/>
                <a:ea typeface="Verdana" panose="020B0604030504040204" pitchFamily="34" charset="0"/>
              </a:rPr>
              <a:t>Hotelspro</a:t>
            </a:r>
            <a:r>
              <a:rPr lang="en-US" sz="1400" dirty="0">
                <a:solidFill>
                  <a:schemeClr val="tx1">
                    <a:lumMod val="65000"/>
                    <a:lumOff val="35000"/>
                  </a:schemeClr>
                </a:solidFill>
                <a:latin typeface="Verdana" panose="020B0604030504040204" pitchFamily="34" charset="0"/>
                <a:ea typeface="Verdana" panose="020B0604030504040204" pitchFamily="34" charset="0"/>
              </a:rPr>
              <a:t> </a:t>
            </a:r>
            <a:r>
              <a:rPr lang="en-US" sz="1400" dirty="0" err="1">
                <a:solidFill>
                  <a:schemeClr val="tx1">
                    <a:lumMod val="65000"/>
                    <a:lumOff val="35000"/>
                  </a:schemeClr>
                </a:solidFill>
                <a:latin typeface="Verdana" panose="020B0604030504040204" pitchFamily="34" charset="0"/>
                <a:ea typeface="Verdana" panose="020B0604030504040204" pitchFamily="34" charset="0"/>
              </a:rPr>
              <a:t>etc</a:t>
            </a:r>
            <a:r>
              <a:rPr lang="en-US" sz="1400" dirty="0">
                <a:solidFill>
                  <a:schemeClr val="tx1">
                    <a:lumMod val="65000"/>
                    <a:lumOff val="35000"/>
                  </a:schemeClr>
                </a:solidFill>
                <a:latin typeface="Verdana" panose="020B0604030504040204" pitchFamily="34" charset="0"/>
                <a:ea typeface="Verdana" panose="020B0604030504040204" pitchFamily="34" charset="0"/>
              </a:rPr>
              <a:t>) but also receives the reservations in the hotel. That is why it is much easier and more effective.</a:t>
            </a:r>
          </a:p>
          <a:p>
            <a:pPr marL="285750" indent="-285750">
              <a:lnSpc>
                <a:spcPct val="150000"/>
              </a:lnSpc>
              <a:buClr>
                <a:srgbClr val="EE5E29"/>
              </a:buClr>
              <a:buFont typeface="Arial" panose="020B0604020202020204" pitchFamily="34" charset="0"/>
              <a:buChar char="•"/>
            </a:pPr>
            <a:r>
              <a:rPr lang="en-US" sz="14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400" dirty="0">
                <a:solidFill>
                  <a:schemeClr val="tx1">
                    <a:lumMod val="65000"/>
                    <a:lumOff val="35000"/>
                  </a:schemeClr>
                </a:solidFill>
                <a:latin typeface="Verdana" panose="020B0604030504040204" pitchFamily="34" charset="0"/>
                <a:ea typeface="Verdana" panose="020B0604030504040204" pitchFamily="34" charset="0"/>
              </a:rPr>
              <a:t> has two-way connection that is occupancy information and prices are sent to channels and reservations are received</a:t>
            </a:r>
            <a:r>
              <a:rPr lang="en-US" sz="1400" dirty="0" smtClean="0">
                <a:solidFill>
                  <a:schemeClr val="tx1">
                    <a:lumMod val="65000"/>
                    <a:lumOff val="35000"/>
                  </a:schemeClr>
                </a:solidFill>
                <a:latin typeface="Verdana" panose="020B0604030504040204" pitchFamily="34" charset="0"/>
                <a:ea typeface="Verdana" panose="020B0604030504040204" pitchFamily="34" charset="0"/>
              </a:rPr>
              <a:t>.</a:t>
            </a:r>
            <a:endParaRPr lang="en-US" sz="14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10" name="Dikdörtgen 9"/>
          <p:cNvSpPr/>
          <p:nvPr/>
        </p:nvSpPr>
        <p:spPr>
          <a:xfrm>
            <a:off x="330233" y="5414535"/>
            <a:ext cx="10779211" cy="1018292"/>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sz="14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400" dirty="0">
                <a:solidFill>
                  <a:schemeClr val="tx1">
                    <a:lumMod val="65000"/>
                    <a:lumOff val="35000"/>
                  </a:schemeClr>
                </a:solidFill>
                <a:latin typeface="Verdana" panose="020B0604030504040204" pitchFamily="34" charset="0"/>
                <a:ea typeface="Verdana" panose="020B0604030504040204" pitchFamily="34" charset="0"/>
              </a:rPr>
              <a:t> channel manager system is very flexible. In addition to sending and receiving options, availability, discounts, and prices can be revised according to channels.</a:t>
            </a:r>
          </a:p>
          <a:p>
            <a:pPr marL="285750" indent="-285750">
              <a:lnSpc>
                <a:spcPct val="150000"/>
              </a:lnSpc>
              <a:buClr>
                <a:srgbClr val="EE5E29"/>
              </a:buClr>
              <a:buFont typeface="Arial" panose="020B0604020202020204" pitchFamily="34" charset="0"/>
              <a:buChar char="•"/>
            </a:pPr>
            <a:r>
              <a:rPr lang="en-US" sz="1400" dirty="0">
                <a:solidFill>
                  <a:schemeClr val="tx1">
                    <a:lumMod val="65000"/>
                    <a:lumOff val="35000"/>
                  </a:schemeClr>
                </a:solidFill>
                <a:latin typeface="Verdana" panose="020B0604030504040204" pitchFamily="34" charset="0"/>
                <a:ea typeface="Verdana" panose="020B0604030504040204" pitchFamily="34" charset="0"/>
              </a:rPr>
              <a:t>Virtual room types can be used and virtual room type availability can be formulated based on actual room types.</a:t>
            </a:r>
          </a:p>
        </p:txBody>
      </p:sp>
      <p:pic>
        <p:nvPicPr>
          <p:cNvPr id="2" name="Picture 1" descr="connected-chann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81" y="889661"/>
            <a:ext cx="8297995" cy="4167248"/>
          </a:xfrm>
          <a:prstGeom prst="rect">
            <a:avLst/>
          </a:prstGeom>
        </p:spPr>
      </p:pic>
    </p:spTree>
    <p:extLst>
      <p:ext uri="{BB962C8B-B14F-4D97-AF65-F5344CB8AC3E}">
        <p14:creationId xmlns:p14="http://schemas.microsoft.com/office/powerpoint/2010/main" val="2754012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İçerik Yer Tutucusu 2"/>
          <p:cNvSpPr>
            <a:spLocks noGrp="1"/>
          </p:cNvSpPr>
          <p:nvPr>
            <p:ph idx="1"/>
          </p:nvPr>
        </p:nvSpPr>
        <p:spPr>
          <a:xfrm>
            <a:off x="6772139" y="1321716"/>
            <a:ext cx="5228824" cy="4523659"/>
          </a:xfrm>
        </p:spPr>
        <p:txBody>
          <a:bodyPr>
            <a:noAutofit/>
          </a:bodyPr>
          <a:lstStyle/>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It has an easy and fast interface.</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The view of booking page (content, colors, font, theme, back font etc.) can be customized according to the corporate identity of the hotel.</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Multiple reservations for different dates and room types can be done at once.</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It provides daily price and availability for each room along with the total price.</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It shows net prices besides showing prices and discounts separately.</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It lists all different price options for the same room such as refundable, nonrefundable, with or without breakfast.</a:t>
            </a:r>
          </a:p>
          <a:p>
            <a:pPr>
              <a:lnSpc>
                <a:spcPct val="150000"/>
              </a:lnSpc>
              <a:spcBef>
                <a:spcPts val="0"/>
              </a:spcBef>
              <a:buClr>
                <a:srgbClr val="EE5E29"/>
              </a:buClr>
            </a:pPr>
            <a:r>
              <a:rPr lang="en-US" sz="1400" dirty="0" smtClean="0">
                <a:solidFill>
                  <a:schemeClr val="tx1">
                    <a:lumMod val="65000"/>
                    <a:lumOff val="35000"/>
                  </a:schemeClr>
                </a:solidFill>
                <a:latin typeface="Verdana" panose="020B0604030504040204" pitchFamily="34" charset="0"/>
                <a:ea typeface="Verdana" panose="020B0604030504040204" pitchFamily="34" charset="0"/>
              </a:rPr>
              <a:t>It </a:t>
            </a:r>
            <a:r>
              <a:rPr lang="en-US" sz="1400" dirty="0">
                <a:solidFill>
                  <a:schemeClr val="tx1">
                    <a:lumMod val="65000"/>
                    <a:lumOff val="35000"/>
                  </a:schemeClr>
                </a:solidFill>
                <a:latin typeface="Verdana" panose="020B0604030504040204" pitchFamily="34" charset="0"/>
                <a:ea typeface="Verdana" panose="020B0604030504040204" pitchFamily="34" charset="0"/>
              </a:rPr>
              <a:t>is multilingual and multi currency. Daily currency rates are automatically updated.</a:t>
            </a: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6139" r="8626"/>
          <a:stretch/>
        </p:blipFill>
        <p:spPr>
          <a:xfrm>
            <a:off x="206060" y="739186"/>
            <a:ext cx="6375043" cy="6014627"/>
          </a:xfrm>
          <a:prstGeom prst="rect">
            <a:avLst/>
          </a:prstGeom>
          <a:ln>
            <a:noFill/>
          </a:ln>
          <a:effectLst>
            <a:outerShdw blurRad="292100" dist="139700" dir="2700000" algn="tl" rotWithShape="0">
              <a:srgbClr val="333333">
                <a:alpha val="65000"/>
              </a:srgbClr>
            </a:outerShdw>
          </a:effectLst>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1" name="Metin kutusu 10"/>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BOOKING ENGINE </a:t>
            </a:r>
            <a:endParaRPr lang="tr-TR"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17281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5" name="Metin kutusu 4"/>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BOOKING ENGINE</a:t>
            </a:r>
            <a:endParaRPr lang="tr-TR" b="1" dirty="0">
              <a:solidFill>
                <a:schemeClr val="bg1"/>
              </a:solidFill>
              <a:latin typeface="Verdana" panose="020B0604030504040204" pitchFamily="34" charset="0"/>
              <a:ea typeface="Verdana" panose="020B0604030504040204" pitchFamily="34" charset="0"/>
            </a:endParaRPr>
          </a:p>
        </p:txBody>
      </p:sp>
      <p:sp>
        <p:nvSpPr>
          <p:cNvPr id="7" name="İçerik Yer Tutucusu 2"/>
          <p:cNvSpPr>
            <a:spLocks noGrp="1"/>
          </p:cNvSpPr>
          <p:nvPr>
            <p:ph idx="1"/>
          </p:nvPr>
        </p:nvSpPr>
        <p:spPr>
          <a:xfrm>
            <a:off x="7181531" y="1494373"/>
            <a:ext cx="4685763" cy="4523659"/>
          </a:xfrm>
        </p:spPr>
        <p:txBody>
          <a:bodyPr>
            <a:noAutofit/>
          </a:bodyPr>
          <a:lstStyle/>
          <a:p>
            <a:pPr>
              <a:lnSpc>
                <a:spcPct val="150000"/>
              </a:lnSpc>
              <a:spcBef>
                <a:spcPts val="0"/>
              </a:spcBef>
              <a:buClr>
                <a:srgbClr val="EE5E29"/>
              </a:buClr>
            </a:pPr>
            <a:r>
              <a:rPr lang="en-US" sz="1400" dirty="0" smtClean="0">
                <a:solidFill>
                  <a:schemeClr val="tx1">
                    <a:lumMod val="65000"/>
                    <a:lumOff val="35000"/>
                  </a:schemeClr>
                </a:solidFill>
                <a:latin typeface="Verdana" panose="020B0604030504040204" pitchFamily="34" charset="0"/>
                <a:ea typeface="Verdana" panose="020B0604030504040204" pitchFamily="34" charset="0"/>
              </a:rPr>
              <a:t>During </a:t>
            </a:r>
            <a:r>
              <a:rPr lang="en-US" sz="1400" dirty="0">
                <a:solidFill>
                  <a:schemeClr val="tx1">
                    <a:lumMod val="65000"/>
                    <a:lumOff val="35000"/>
                  </a:schemeClr>
                </a:solidFill>
                <a:latin typeface="Verdana" panose="020B0604030504040204" pitchFamily="34" charset="0"/>
                <a:ea typeface="Verdana" panose="020B0604030504040204" pitchFamily="34" charset="0"/>
              </a:rPr>
              <a:t>the reservation, customers can be monitored and contacted by online chat, they can click and talk, send call me forms.</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When a reservation is made, it sends a notification by SMS and e-mail both to the guest and the hotel.</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Different payment options such as cash, wire transfer, pay at hotel, credit card, and guarantee by credit card are provided.</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Guests can use promotion codes or previously earned bonus points.</a:t>
            </a:r>
          </a:p>
          <a:p>
            <a:pPr>
              <a:lnSpc>
                <a:spcPct val="150000"/>
              </a:lnSpc>
              <a:spcBef>
                <a:spcPts val="0"/>
              </a:spcBef>
              <a:buClr>
                <a:srgbClr val="EE5E29"/>
              </a:buClr>
            </a:pPr>
            <a:r>
              <a:rPr lang="en-US" sz="1400" dirty="0">
                <a:solidFill>
                  <a:schemeClr val="tx1">
                    <a:lumMod val="65000"/>
                    <a:lumOff val="35000"/>
                  </a:schemeClr>
                </a:solidFill>
                <a:latin typeface="Verdana" panose="020B0604030504040204" pitchFamily="34" charset="0"/>
                <a:ea typeface="Verdana" panose="020B0604030504040204" pitchFamily="34" charset="0"/>
              </a:rPr>
              <a:t>It is multilingual and multi currency. Daily currency rates are automatically updated.</a:t>
            </a:r>
          </a:p>
        </p:txBody>
      </p:sp>
      <p:pic>
        <p:nvPicPr>
          <p:cNvPr id="1026" name="Picture 2" descr="https://www.easypms.com/wp-content/uploads/2019/08/noahsark-1024x727.png"/>
          <p:cNvPicPr>
            <a:picLocks noChangeAspect="1" noChangeArrowheads="1"/>
          </p:cNvPicPr>
          <p:nvPr/>
        </p:nvPicPr>
        <p:blipFill rotWithShape="1">
          <a:blip r:embed="rId4">
            <a:extLst>
              <a:ext uri="{28A0092B-C50C-407E-A947-70E740481C1C}">
                <a14:useLocalDpi xmlns:a14="http://schemas.microsoft.com/office/drawing/2010/main" val="0"/>
              </a:ext>
            </a:extLst>
          </a:blip>
          <a:srcRect l="8836" r="8770"/>
          <a:stretch/>
        </p:blipFill>
        <p:spPr bwMode="auto">
          <a:xfrm>
            <a:off x="231821" y="859709"/>
            <a:ext cx="6625004" cy="570851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211451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6940"/>
            <a:ext cx="12192000" cy="608106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776941"/>
          </a:xfrm>
          <a:prstGeom prst="rect">
            <a:avLst/>
          </a:prstGeom>
        </p:spPr>
      </p:pic>
      <p:sp>
        <p:nvSpPr>
          <p:cNvPr id="6" name="Metin kutusu 5"/>
          <p:cNvSpPr txBox="1"/>
          <p:nvPr/>
        </p:nvSpPr>
        <p:spPr>
          <a:xfrm>
            <a:off x="330234" y="89972"/>
            <a:ext cx="5812991"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RATE MANAGER</a:t>
            </a:r>
            <a:endParaRPr lang="tr-TR" b="1" dirty="0">
              <a:solidFill>
                <a:schemeClr val="bg1"/>
              </a:solidFill>
              <a:latin typeface="Verdana" panose="020B0604030504040204" pitchFamily="34" charset="0"/>
              <a:ea typeface="Verdana" panose="020B0604030504040204" pitchFamily="34" charset="0"/>
            </a:endParaRPr>
          </a:p>
        </p:txBody>
      </p:sp>
      <p:sp>
        <p:nvSpPr>
          <p:cNvPr id="7" name="Dikdörtgen 6"/>
          <p:cNvSpPr/>
          <p:nvPr/>
        </p:nvSpPr>
        <p:spPr>
          <a:xfrm>
            <a:off x="998531" y="5792195"/>
            <a:ext cx="11153364" cy="1731243"/>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en-US" dirty="0" smtClean="0"/>
              <a:t> </a:t>
            </a:r>
            <a:r>
              <a:rPr lang="en-US" dirty="0" err="1" smtClean="0"/>
              <a:t>EasyPMS</a:t>
            </a:r>
            <a:r>
              <a:rPr lang="en-US" dirty="0" smtClean="0"/>
              <a:t> Rate Manager </a:t>
            </a:r>
            <a:r>
              <a:rPr lang="en-US" dirty="0"/>
              <a:t>enables the hotels analyze the prices of their competitors in all sales channels and determine the most optimum price for their hotel to maximize their profit and occupancy.</a:t>
            </a:r>
          </a:p>
          <a:p>
            <a:pPr marL="285750" indent="-285750">
              <a:lnSpc>
                <a:spcPct val="150000"/>
              </a:lnSpc>
              <a:buClr>
                <a:srgbClr val="EE5E29"/>
              </a:buClr>
              <a:buFont typeface="Arial" panose="020B0604020202020204" pitchFamily="34" charset="0"/>
              <a:buChar char="•"/>
            </a:pPr>
            <a:endParaRPr lang="tr-TR" dirty="0">
              <a:solidFill>
                <a:schemeClr val="tx1">
                  <a:lumMod val="65000"/>
                  <a:lumOff val="35000"/>
                </a:schemeClr>
              </a:solidFill>
            </a:endParaRPr>
          </a:p>
          <a:p>
            <a:pPr marL="285750" indent="-285750">
              <a:lnSpc>
                <a:spcPct val="150000"/>
              </a:lnSpc>
              <a:buClr>
                <a:srgbClr val="EE5E29"/>
              </a:buClr>
              <a:buFont typeface="Arial" panose="020B0604020202020204" pitchFamily="34" charset="0"/>
              <a:buChar char="•"/>
            </a:pPr>
            <a:endParaRPr lang="tr-TR" dirty="0">
              <a:solidFill>
                <a:schemeClr val="tx1">
                  <a:lumMod val="65000"/>
                  <a:lumOff val="35000"/>
                </a:schemeClr>
              </a:solidFill>
            </a:endParaRPr>
          </a:p>
        </p:txBody>
      </p:sp>
      <p:pic>
        <p:nvPicPr>
          <p:cNvPr id="10"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31" y="1124742"/>
            <a:ext cx="10289387" cy="4667453"/>
          </a:xfrm>
          <a:prstGeom prst="rect">
            <a:avLst/>
          </a:prstGeom>
        </p:spPr>
      </p:pic>
    </p:spTree>
    <p:extLst>
      <p:ext uri="{BB962C8B-B14F-4D97-AF65-F5344CB8AC3E}">
        <p14:creationId xmlns:p14="http://schemas.microsoft.com/office/powerpoint/2010/main" val="1946905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5" name="Resi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776941"/>
          </a:xfrm>
          <a:prstGeom prst="rect">
            <a:avLst/>
          </a:prstGeom>
        </p:spPr>
      </p:pic>
      <p:sp>
        <p:nvSpPr>
          <p:cNvPr id="6" name="Metin kutusu 5"/>
          <p:cNvSpPr txBox="1"/>
          <p:nvPr/>
        </p:nvSpPr>
        <p:spPr>
          <a:xfrm>
            <a:off x="330234" y="89972"/>
            <a:ext cx="5812991"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RATE MANAGER</a:t>
            </a:r>
            <a:endParaRPr lang="tr-TR" b="1" dirty="0">
              <a:solidFill>
                <a:schemeClr val="bg1"/>
              </a:solidFill>
              <a:latin typeface="Verdana" panose="020B0604030504040204" pitchFamily="34" charset="0"/>
              <a:ea typeface="Verdana" panose="020B0604030504040204" pitchFamily="34" charset="0"/>
            </a:endParaRPr>
          </a:p>
        </p:txBody>
      </p:sp>
      <p:sp>
        <p:nvSpPr>
          <p:cNvPr id="7" name="Dikdörtgen 6"/>
          <p:cNvSpPr/>
          <p:nvPr/>
        </p:nvSpPr>
        <p:spPr>
          <a:xfrm>
            <a:off x="770906" y="4898572"/>
            <a:ext cx="11001996" cy="1711366"/>
          </a:xfrm>
          <a:prstGeom prst="rect">
            <a:avLst/>
          </a:prstGeom>
        </p:spPr>
        <p:txBody>
          <a:bodyPr wrap="square">
            <a:spAutoFit/>
          </a:bodyPr>
          <a:lstStyle/>
          <a:p>
            <a:pPr>
              <a:lnSpc>
                <a:spcPct val="150000"/>
              </a:lnSpc>
              <a:buClr>
                <a:srgbClr val="EE5E29"/>
              </a:buClr>
            </a:pPr>
            <a:endParaRPr lang="en-US" dirty="0" smtClean="0"/>
          </a:p>
          <a:p>
            <a:pPr marL="285750" indent="-285750">
              <a:lnSpc>
                <a:spcPct val="150000"/>
              </a:lnSpc>
              <a:spcBef>
                <a:spcPts val="0"/>
              </a:spcBef>
              <a:buClr>
                <a:srgbClr val="FF0000"/>
              </a:buClr>
              <a:buSzPct val="130000"/>
              <a:buFont typeface="Arial"/>
              <a:buChar char="•"/>
            </a:pPr>
            <a:endParaRPr lang="tr-TR" dirty="0" smtClean="0"/>
          </a:p>
          <a:p>
            <a:pPr marL="285750" indent="-285750">
              <a:lnSpc>
                <a:spcPct val="150000"/>
              </a:lnSpc>
              <a:spcBef>
                <a:spcPts val="0"/>
              </a:spcBef>
              <a:buClr>
                <a:srgbClr val="FF0000"/>
              </a:buClr>
              <a:buSzPct val="130000"/>
              <a:buFont typeface="Arial"/>
              <a:buChar char="•"/>
            </a:pPr>
            <a:r>
              <a:rPr lang="en-US" dirty="0" smtClean="0"/>
              <a:t>Also, </a:t>
            </a:r>
            <a:r>
              <a:rPr lang="en-US" dirty="0" err="1" smtClean="0"/>
              <a:t>EasyPMS</a:t>
            </a:r>
            <a:r>
              <a:rPr lang="en-US" dirty="0" smtClean="0"/>
              <a:t> Rate Manager enables the hotels to make predictions about the rates and occupancy by analyzing the reservations made for a certain date in the previous years.</a:t>
            </a:r>
          </a:p>
        </p:txBody>
      </p:sp>
      <p:pic>
        <p:nvPicPr>
          <p:cNvPr id="8" name="rate manager.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770906" y="943430"/>
            <a:ext cx="10744636" cy="4644570"/>
          </a:xfrm>
        </p:spPr>
      </p:pic>
    </p:spTree>
    <p:extLst>
      <p:ext uri="{BB962C8B-B14F-4D97-AF65-F5344CB8AC3E}">
        <p14:creationId xmlns:p14="http://schemas.microsoft.com/office/powerpoint/2010/main" val="1010685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793777" y="4750000"/>
            <a:ext cx="3911648" cy="400110"/>
          </a:xfrm>
          <a:prstGeom prst="rect">
            <a:avLst/>
          </a:prstGeom>
        </p:spPr>
        <p:txBody>
          <a:bodyPr wrap="none">
            <a:spAutoFit/>
          </a:bodyPr>
          <a:lstStyle/>
          <a:p>
            <a:r>
              <a:rPr lang="tr-TR" sz="2000" b="1" dirty="0" smtClean="0">
                <a:solidFill>
                  <a:srgbClr val="FF0010"/>
                </a:solidFill>
                <a:latin typeface="Verdana" panose="020B0604030504040204" pitchFamily="34" charset="0"/>
                <a:ea typeface="Verdana" panose="020B0604030504040204" pitchFamily="34" charset="0"/>
              </a:rPr>
              <a:t>Eğitim ve Destek Ekibimiz</a:t>
            </a:r>
            <a:endParaRPr lang="tr-TR" sz="2000" dirty="0"/>
          </a:p>
        </p:txBody>
      </p:sp>
      <p:sp>
        <p:nvSpPr>
          <p:cNvPr id="6" name="Dikdörtgen 5"/>
          <p:cNvSpPr/>
          <p:nvPr/>
        </p:nvSpPr>
        <p:spPr>
          <a:xfrm>
            <a:off x="3380153" y="5326832"/>
            <a:ext cx="6738896" cy="369332"/>
          </a:xfrm>
          <a:prstGeom prst="rect">
            <a:avLst/>
          </a:prstGeom>
        </p:spPr>
        <p:txBody>
          <a:bodyPr wrap="none">
            <a:spAutoFit/>
          </a:bodyPr>
          <a:lstStyle/>
          <a:p>
            <a:pPr algn="ctr"/>
            <a:r>
              <a:rPr lang="tr-TR" dirty="0" smtClean="0">
                <a:solidFill>
                  <a:schemeClr val="tx1">
                    <a:lumMod val="65000"/>
                    <a:lumOff val="35000"/>
                  </a:schemeClr>
                </a:solidFill>
                <a:latin typeface="Verdana" panose="020B0604030504040204" pitchFamily="34" charset="0"/>
                <a:ea typeface="Verdana" panose="020B0604030504040204" pitchFamily="34" charset="0"/>
              </a:rPr>
              <a:t>50+ Destek Ekibimiz İle 7/24 Destek Hizmeti Sağlıyoruz</a:t>
            </a:r>
            <a:endParaRPr lang="tr-TR"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Tree>
    <p:extLst>
      <p:ext uri="{BB962C8B-B14F-4D97-AF65-F5344CB8AC3E}">
        <p14:creationId xmlns:p14="http://schemas.microsoft.com/office/powerpoint/2010/main" val="5657764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67" y="744583"/>
            <a:ext cx="10171201" cy="6003833"/>
          </a:xfrm>
          <a:prstGeom prst="rect">
            <a:avLst/>
          </a:prstGeom>
          <a:ln>
            <a:noFill/>
          </a:ln>
          <a:effectLst>
            <a:outerShdw blurRad="292100" dist="139700" dir="2700000" algn="tl" rotWithShape="0">
              <a:srgbClr val="333333">
                <a:alpha val="65000"/>
              </a:srgbClr>
            </a:outerShdw>
          </a:effectLst>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14" name="Metin kutusu 13"/>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EASYPOS</a:t>
            </a:r>
            <a:endParaRPr lang="tr-TR" b="1" dirty="0">
              <a:solidFill>
                <a:schemeClr val="bg1"/>
              </a:solidFill>
              <a:latin typeface="Verdana" panose="020B0604030504040204" pitchFamily="34" charset="0"/>
              <a:ea typeface="Verdana" panose="020B0604030504040204" pitchFamily="34" charset="0"/>
            </a:endParaRPr>
          </a:p>
        </p:txBody>
      </p:sp>
      <p:sp>
        <p:nvSpPr>
          <p:cNvPr id="6" name="Dikdörtgen 5"/>
          <p:cNvSpPr/>
          <p:nvPr/>
        </p:nvSpPr>
        <p:spPr>
          <a:xfrm>
            <a:off x="2331076" y="4980947"/>
            <a:ext cx="5203065" cy="1384995"/>
          </a:xfrm>
          <a:prstGeom prst="rect">
            <a:avLst/>
          </a:prstGeom>
          <a:solidFill>
            <a:srgbClr val="EE5E29"/>
          </a:solidFill>
        </p:spPr>
        <p:txBody>
          <a:bodyPr wrap="square">
            <a:spAutoFit/>
          </a:bodyPr>
          <a:lstStyle/>
          <a:p>
            <a:pPr marL="285750" indent="-285750">
              <a:lnSpc>
                <a:spcPct val="150000"/>
              </a:lnSpc>
              <a:spcAft>
                <a:spcPts val="0"/>
              </a:spcAft>
              <a:buClr>
                <a:schemeClr val="bg1"/>
              </a:buClr>
              <a:buSzPct val="130000"/>
              <a:buFont typeface="Arial" panose="020B0604020202020204" pitchFamily="34" charset="0"/>
              <a:buChar char="•"/>
            </a:pPr>
            <a:r>
              <a:rPr lang="en-US" sz="1400" dirty="0" err="1" smtClean="0">
                <a:solidFill>
                  <a:schemeClr val="bg1"/>
                </a:solidFill>
                <a:latin typeface="Verdana" panose="020B0604030504040204" pitchFamily="34" charset="0"/>
                <a:ea typeface="Verdana" panose="020B0604030504040204" pitchFamily="34" charset="0"/>
                <a:cs typeface="Times New Roman" panose="02020603050405020304" pitchFamily="18" charset="0"/>
              </a:rPr>
              <a:t>EasyPOS</a:t>
            </a:r>
            <a:r>
              <a:rPr lang="en-US" sz="1400"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 </a:t>
            </a:r>
            <a:r>
              <a:rPr lang="en-US" sz="1400" dirty="0">
                <a:solidFill>
                  <a:schemeClr val="bg1"/>
                </a:solidFill>
                <a:latin typeface="Verdana" panose="020B0604030504040204" pitchFamily="34" charset="0"/>
                <a:ea typeface="Verdana" panose="020B0604030504040204" pitchFamily="34" charset="0"/>
                <a:cs typeface="Times New Roman" panose="02020603050405020304" pitchFamily="18" charset="0"/>
              </a:rPr>
              <a:t>can be used in different types of properties such as hotels, restaurants, bars, retails, and more.</a:t>
            </a:r>
          </a:p>
          <a:p>
            <a:pPr marL="285750" indent="-285750">
              <a:lnSpc>
                <a:spcPct val="150000"/>
              </a:lnSpc>
              <a:spcAft>
                <a:spcPts val="0"/>
              </a:spcAft>
              <a:buClr>
                <a:schemeClr val="bg1"/>
              </a:buClr>
              <a:buSzPct val="130000"/>
              <a:buFont typeface="Arial" panose="020B0604020202020204" pitchFamily="34" charset="0"/>
              <a:buChar char="•"/>
            </a:pPr>
            <a:r>
              <a:rPr lang="en-US" sz="1400" dirty="0">
                <a:solidFill>
                  <a:schemeClr val="bg1"/>
                </a:solidFill>
                <a:latin typeface="Verdana" panose="020B0604030504040204" pitchFamily="34" charset="0"/>
                <a:ea typeface="Verdana" panose="020B0604030504040204" pitchFamily="34" charset="0"/>
                <a:cs typeface="Times New Roman" panose="02020603050405020304" pitchFamily="18" charset="0"/>
              </a:rPr>
              <a:t>Order taking, preparing, and serving processes can be followed and performance analysis can be done</a:t>
            </a:r>
            <a:r>
              <a:rPr lang="en-US" sz="1400" dirty="0" smtClean="0">
                <a:solidFill>
                  <a:schemeClr val="bg1"/>
                </a:solidFill>
                <a:latin typeface="Verdana" panose="020B0604030504040204" pitchFamily="34" charset="0"/>
                <a:ea typeface="Verdana" panose="020B0604030504040204" pitchFamily="34" charset="0"/>
                <a:cs typeface="Times New Roman" panose="02020603050405020304" pitchFamily="18" charset="0"/>
              </a:rPr>
              <a:t>.</a:t>
            </a:r>
            <a:endParaRPr lang="en-US" sz="14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866891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35000"/>
          </a:xfrm>
          <a:prstGeom prst="rect">
            <a:avLst/>
          </a:prstGeom>
        </p:spPr>
      </p:pic>
      <p:sp>
        <p:nvSpPr>
          <p:cNvPr id="6" name="Metin kutusu 5"/>
          <p:cNvSpPr txBox="1"/>
          <p:nvPr/>
        </p:nvSpPr>
        <p:spPr>
          <a:xfrm>
            <a:off x="330233" y="128498"/>
            <a:ext cx="5812990" cy="369332"/>
          </a:xfrm>
          <a:prstGeom prst="rect">
            <a:avLst/>
          </a:prstGeom>
          <a:noFill/>
        </p:spPr>
        <p:txBody>
          <a:bodyPr wrap="square" rtlCol="0">
            <a:spAutoFit/>
          </a:bodyPr>
          <a:lstStyle/>
          <a:p>
            <a:r>
              <a:rPr lang="tr-TR" b="1" dirty="0" smtClean="0">
                <a:solidFill>
                  <a:schemeClr val="bg1"/>
                </a:solidFill>
                <a:latin typeface="Verdana" panose="020B0604030504040204" pitchFamily="34" charset="0"/>
                <a:ea typeface="Verdana" panose="020B0604030504040204" pitchFamily="34" charset="0"/>
              </a:rPr>
              <a:t>EASYPOS</a:t>
            </a:r>
            <a:endParaRPr lang="tr-TR" b="1" dirty="0">
              <a:solidFill>
                <a:schemeClr val="bg1"/>
              </a:solidFill>
              <a:latin typeface="Verdana" panose="020B0604030504040204" pitchFamily="34" charset="0"/>
              <a:ea typeface="Verdana" panose="020B0604030504040204" pitchFamily="34" charset="0"/>
            </a:endParaRPr>
          </a:p>
        </p:txBody>
      </p:sp>
      <p:pic>
        <p:nvPicPr>
          <p:cNvPr id="2050" name="Picture 2" descr="https://www.easypms.com/wp-content/uploads/2019/08/easypos-647x102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73" y="1027906"/>
            <a:ext cx="3393876" cy="53714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52" name="Picture 4" descr="https://www.easypms.com/wp-content/uploads/2019/09/pos1-min-647x102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651" y="1027906"/>
            <a:ext cx="3376323" cy="534367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7" name="Dikdörtgen 6"/>
          <p:cNvSpPr/>
          <p:nvPr/>
        </p:nvSpPr>
        <p:spPr>
          <a:xfrm>
            <a:off x="8140521" y="1927315"/>
            <a:ext cx="3632379" cy="2585323"/>
          </a:xfrm>
          <a:prstGeom prst="rect">
            <a:avLst/>
          </a:prstGeom>
        </p:spPr>
        <p:txBody>
          <a:bodyPr wrap="square">
            <a:spAutoFit/>
          </a:bodyPr>
          <a:lstStyle/>
          <a:p>
            <a:pPr marL="285750" indent="-285750">
              <a:lnSpc>
                <a:spcPct val="150000"/>
              </a:lnSpc>
              <a:buClr>
                <a:srgbClr val="EE5E29"/>
              </a:buClr>
              <a:buFont typeface="Arial" panose="020B0604020202020204" pitchFamily="34" charset="0"/>
              <a:buChar char="•"/>
            </a:pPr>
            <a:r>
              <a:rPr lang="tr-TR" dirty="0" err="1">
                <a:solidFill>
                  <a:schemeClr val="tx1">
                    <a:lumMod val="65000"/>
                    <a:lumOff val="35000"/>
                  </a:schemeClr>
                </a:solidFill>
              </a:rPr>
              <a:t>EasyPOS</a:t>
            </a:r>
            <a:r>
              <a:rPr lang="tr-TR" dirty="0">
                <a:solidFill>
                  <a:schemeClr val="tx1">
                    <a:lumMod val="65000"/>
                    <a:lumOff val="35000"/>
                  </a:schemeClr>
                </a:solidFill>
              </a:rPr>
              <a:t> can be </a:t>
            </a:r>
            <a:r>
              <a:rPr lang="tr-TR" dirty="0" err="1">
                <a:solidFill>
                  <a:schemeClr val="tx1">
                    <a:lumMod val="65000"/>
                    <a:lumOff val="35000"/>
                  </a:schemeClr>
                </a:solidFill>
              </a:rPr>
              <a:t>used</a:t>
            </a:r>
            <a:r>
              <a:rPr lang="tr-TR" dirty="0">
                <a:solidFill>
                  <a:schemeClr val="tx1">
                    <a:lumMod val="65000"/>
                    <a:lumOff val="35000"/>
                  </a:schemeClr>
                </a:solidFill>
              </a:rPr>
              <a:t> as an </a:t>
            </a:r>
            <a:r>
              <a:rPr lang="tr-TR" dirty="0" err="1">
                <a:solidFill>
                  <a:schemeClr val="tx1">
                    <a:lumMod val="65000"/>
                    <a:lumOff val="35000"/>
                  </a:schemeClr>
                </a:solidFill>
              </a:rPr>
              <a:t>app</a:t>
            </a:r>
            <a:r>
              <a:rPr lang="tr-TR" dirty="0">
                <a:solidFill>
                  <a:schemeClr val="tx1">
                    <a:lumMod val="65000"/>
                    <a:lumOff val="35000"/>
                  </a:schemeClr>
                </a:solidFill>
              </a:rPr>
              <a:t> on mobile </a:t>
            </a:r>
            <a:r>
              <a:rPr lang="tr-TR" dirty="0" err="1">
                <a:solidFill>
                  <a:schemeClr val="tx1">
                    <a:lumMod val="65000"/>
                    <a:lumOff val="35000"/>
                  </a:schemeClr>
                </a:solidFill>
              </a:rPr>
              <a:t>devices</a:t>
            </a:r>
            <a:r>
              <a:rPr lang="tr-TR" dirty="0">
                <a:solidFill>
                  <a:schemeClr val="tx1">
                    <a:lumMod val="65000"/>
                    <a:lumOff val="35000"/>
                  </a:schemeClr>
                </a:solidFill>
              </a:rPr>
              <a:t> </a:t>
            </a:r>
            <a:r>
              <a:rPr lang="tr-TR" dirty="0" err="1">
                <a:solidFill>
                  <a:schemeClr val="tx1">
                    <a:lumMod val="65000"/>
                    <a:lumOff val="35000"/>
                  </a:schemeClr>
                </a:solidFill>
              </a:rPr>
              <a:t>and</a:t>
            </a:r>
            <a:r>
              <a:rPr lang="tr-TR" dirty="0">
                <a:solidFill>
                  <a:schemeClr val="tx1">
                    <a:lumMod val="65000"/>
                    <a:lumOff val="35000"/>
                  </a:schemeClr>
                </a:solidFill>
              </a:rPr>
              <a:t> on </a:t>
            </a:r>
            <a:r>
              <a:rPr lang="tr-TR" dirty="0" err="1">
                <a:solidFill>
                  <a:schemeClr val="tx1">
                    <a:lumMod val="65000"/>
                    <a:lumOff val="35000"/>
                  </a:schemeClr>
                </a:solidFill>
              </a:rPr>
              <a:t>the</a:t>
            </a:r>
            <a:r>
              <a:rPr lang="tr-TR" dirty="0">
                <a:solidFill>
                  <a:schemeClr val="tx1">
                    <a:lumMod val="65000"/>
                    <a:lumOff val="35000"/>
                  </a:schemeClr>
                </a:solidFill>
              </a:rPr>
              <a:t> web browser.</a:t>
            </a:r>
          </a:p>
          <a:p>
            <a:pPr marL="285750" indent="-285750">
              <a:lnSpc>
                <a:spcPct val="150000"/>
              </a:lnSpc>
              <a:buClr>
                <a:srgbClr val="EE5E29"/>
              </a:buClr>
              <a:buFont typeface="Arial" panose="020B0604020202020204" pitchFamily="34" charset="0"/>
              <a:buChar char="•"/>
            </a:pPr>
            <a:r>
              <a:rPr lang="tr-TR" dirty="0" err="1">
                <a:solidFill>
                  <a:schemeClr val="tx1">
                    <a:lumMod val="65000"/>
                    <a:lumOff val="35000"/>
                  </a:schemeClr>
                </a:solidFill>
              </a:rPr>
              <a:t>It</a:t>
            </a:r>
            <a:r>
              <a:rPr lang="tr-TR" dirty="0">
                <a:solidFill>
                  <a:schemeClr val="tx1">
                    <a:lumMod val="65000"/>
                    <a:lumOff val="35000"/>
                  </a:schemeClr>
                </a:solidFill>
              </a:rPr>
              <a:t> </a:t>
            </a:r>
            <a:r>
              <a:rPr lang="tr-TR" dirty="0" err="1">
                <a:solidFill>
                  <a:schemeClr val="tx1">
                    <a:lumMod val="65000"/>
                    <a:lumOff val="35000"/>
                  </a:schemeClr>
                </a:solidFill>
              </a:rPr>
              <a:t>provides</a:t>
            </a:r>
            <a:r>
              <a:rPr lang="tr-TR" dirty="0">
                <a:solidFill>
                  <a:schemeClr val="tx1">
                    <a:lumMod val="65000"/>
                    <a:lumOff val="35000"/>
                  </a:schemeClr>
                </a:solidFill>
              </a:rPr>
              <a:t> </a:t>
            </a:r>
            <a:r>
              <a:rPr lang="tr-TR" dirty="0" err="1">
                <a:solidFill>
                  <a:schemeClr val="tx1">
                    <a:lumMod val="65000"/>
                    <a:lumOff val="35000"/>
                  </a:schemeClr>
                </a:solidFill>
              </a:rPr>
              <a:t>digital</a:t>
            </a:r>
            <a:r>
              <a:rPr lang="tr-TR" dirty="0">
                <a:solidFill>
                  <a:schemeClr val="tx1">
                    <a:lumMod val="65000"/>
                    <a:lumOff val="35000"/>
                  </a:schemeClr>
                </a:solidFill>
              </a:rPr>
              <a:t> </a:t>
            </a:r>
            <a:r>
              <a:rPr lang="tr-TR" dirty="0" err="1">
                <a:solidFill>
                  <a:schemeClr val="tx1">
                    <a:lumMod val="65000"/>
                    <a:lumOff val="35000"/>
                  </a:schemeClr>
                </a:solidFill>
              </a:rPr>
              <a:t>menu</a:t>
            </a:r>
            <a:r>
              <a:rPr lang="tr-TR" dirty="0">
                <a:solidFill>
                  <a:schemeClr val="tx1">
                    <a:lumMod val="65000"/>
                    <a:lumOff val="35000"/>
                  </a:schemeClr>
                </a:solidFill>
              </a:rPr>
              <a:t> </a:t>
            </a:r>
            <a:r>
              <a:rPr lang="tr-TR" dirty="0" err="1">
                <a:solidFill>
                  <a:schemeClr val="tx1">
                    <a:lumMod val="65000"/>
                    <a:lumOff val="35000"/>
                  </a:schemeClr>
                </a:solidFill>
              </a:rPr>
              <a:t>and</a:t>
            </a:r>
            <a:r>
              <a:rPr lang="tr-TR" dirty="0">
                <a:solidFill>
                  <a:schemeClr val="tx1">
                    <a:lumMod val="65000"/>
                    <a:lumOff val="35000"/>
                  </a:schemeClr>
                </a:solidFill>
              </a:rPr>
              <a:t> online </a:t>
            </a:r>
            <a:r>
              <a:rPr lang="tr-TR" dirty="0" err="1">
                <a:solidFill>
                  <a:schemeClr val="tx1">
                    <a:lumMod val="65000"/>
                    <a:lumOff val="35000"/>
                  </a:schemeClr>
                </a:solidFill>
              </a:rPr>
              <a:t>ordering</a:t>
            </a:r>
            <a:r>
              <a:rPr lang="tr-TR" dirty="0">
                <a:solidFill>
                  <a:schemeClr val="tx1">
                    <a:lumMod val="65000"/>
                    <a:lumOff val="35000"/>
                  </a:schemeClr>
                </a:solidFill>
              </a:rPr>
              <a:t> </a:t>
            </a:r>
            <a:r>
              <a:rPr lang="tr-TR" dirty="0" err="1">
                <a:solidFill>
                  <a:schemeClr val="tx1">
                    <a:lumMod val="65000"/>
                    <a:lumOff val="35000"/>
                  </a:schemeClr>
                </a:solidFill>
              </a:rPr>
              <a:t>functions</a:t>
            </a:r>
            <a:r>
              <a:rPr lang="tr-TR" dirty="0">
                <a:solidFill>
                  <a:schemeClr val="tx1">
                    <a:lumMod val="65000"/>
                    <a:lumOff val="35000"/>
                  </a:schemeClr>
                </a:solidFill>
              </a:rPr>
              <a:t> </a:t>
            </a:r>
            <a:r>
              <a:rPr lang="tr-TR" dirty="0" err="1">
                <a:solidFill>
                  <a:schemeClr val="tx1">
                    <a:lumMod val="65000"/>
                    <a:lumOff val="35000"/>
                  </a:schemeClr>
                </a:solidFill>
              </a:rPr>
              <a:t>for</a:t>
            </a:r>
            <a:r>
              <a:rPr lang="tr-TR" dirty="0">
                <a:solidFill>
                  <a:schemeClr val="tx1">
                    <a:lumMod val="65000"/>
                    <a:lumOff val="35000"/>
                  </a:schemeClr>
                </a:solidFill>
              </a:rPr>
              <a:t> </a:t>
            </a:r>
            <a:r>
              <a:rPr lang="tr-TR" dirty="0" err="1">
                <a:solidFill>
                  <a:schemeClr val="tx1">
                    <a:lumMod val="65000"/>
                    <a:lumOff val="35000"/>
                  </a:schemeClr>
                </a:solidFill>
              </a:rPr>
              <a:t>the</a:t>
            </a:r>
            <a:r>
              <a:rPr lang="tr-TR" dirty="0">
                <a:solidFill>
                  <a:schemeClr val="tx1">
                    <a:lumMod val="65000"/>
                    <a:lumOff val="35000"/>
                  </a:schemeClr>
                </a:solidFill>
              </a:rPr>
              <a:t> </a:t>
            </a:r>
            <a:r>
              <a:rPr lang="tr-TR" dirty="0" err="1">
                <a:solidFill>
                  <a:schemeClr val="tx1">
                    <a:lumMod val="65000"/>
                    <a:lumOff val="35000"/>
                  </a:schemeClr>
                </a:solidFill>
              </a:rPr>
              <a:t>guests</a:t>
            </a:r>
            <a:r>
              <a:rPr lang="tr-TR" dirty="0">
                <a:solidFill>
                  <a:schemeClr val="tx1">
                    <a:lumMod val="65000"/>
                    <a:lumOff val="35000"/>
                  </a:schemeClr>
                </a:solidFill>
              </a:rPr>
              <a:t>.</a:t>
            </a:r>
          </a:p>
        </p:txBody>
      </p:sp>
    </p:spTree>
    <p:extLst>
      <p:ext uri="{BB962C8B-B14F-4D97-AF65-F5344CB8AC3E}">
        <p14:creationId xmlns:p14="http://schemas.microsoft.com/office/powerpoint/2010/main" val="21599124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Tree>
    <p:extLst>
      <p:ext uri="{BB962C8B-B14F-4D97-AF65-F5344CB8AC3E}">
        <p14:creationId xmlns:p14="http://schemas.microsoft.com/office/powerpoint/2010/main" val="7123788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Tree>
    <p:extLst>
      <p:ext uri="{BB962C8B-B14F-4D97-AF65-F5344CB8AC3E}">
        <p14:creationId xmlns:p14="http://schemas.microsoft.com/office/powerpoint/2010/main" val="447780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
        <p:nvSpPr>
          <p:cNvPr id="5" name="Dikdörtgen 4"/>
          <p:cNvSpPr/>
          <p:nvPr/>
        </p:nvSpPr>
        <p:spPr>
          <a:xfrm>
            <a:off x="1257838" y="3149902"/>
            <a:ext cx="7319492" cy="2123658"/>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All</a:t>
            </a:r>
            <a:r>
              <a:rPr lang="tr-TR" sz="2400" b="1" dirty="0" smtClean="0">
                <a:solidFill>
                  <a:srgbClr val="EE5E29"/>
                </a:solidFill>
                <a:latin typeface="Verdana" panose="020B0604030504040204" pitchFamily="34" charset="0"/>
                <a:ea typeface="Verdana" panose="020B0604030504040204" pitchFamily="34" charset="0"/>
              </a:rPr>
              <a:t>–</a:t>
            </a:r>
            <a:r>
              <a:rPr lang="tr-TR" sz="2400" b="1" dirty="0" err="1" smtClean="0">
                <a:solidFill>
                  <a:srgbClr val="EE5E29"/>
                </a:solidFill>
                <a:latin typeface="Verdana" panose="020B0604030504040204" pitchFamily="34" charset="0"/>
                <a:ea typeface="Verdana" panose="020B0604030504040204" pitchFamily="34" charset="0"/>
              </a:rPr>
              <a:t>In</a:t>
            </a:r>
            <a:r>
              <a:rPr lang="tr-TR" sz="2400" b="1" dirty="0" smtClean="0">
                <a:solidFill>
                  <a:srgbClr val="EE5E29"/>
                </a:solidFill>
                <a:latin typeface="Verdana" panose="020B0604030504040204" pitchFamily="34" charset="0"/>
                <a:ea typeface="Verdana" panose="020B0604030504040204" pitchFamily="34" charset="0"/>
              </a:rPr>
              <a:t>–</a:t>
            </a:r>
            <a:r>
              <a:rPr lang="tr-TR" sz="2400" b="1" dirty="0" err="1" smtClean="0">
                <a:solidFill>
                  <a:srgbClr val="EE5E29"/>
                </a:solidFill>
                <a:latin typeface="Verdana" panose="020B0604030504040204" pitchFamily="34" charset="0"/>
                <a:ea typeface="Verdana" panose="020B0604030504040204" pitchFamily="34" charset="0"/>
              </a:rPr>
              <a:t>One</a:t>
            </a:r>
            <a:r>
              <a:rPr lang="tr-TR" sz="2400" b="1" dirty="0" smtClean="0">
                <a:solidFill>
                  <a:srgbClr val="EE5E29"/>
                </a:solidFill>
                <a:latin typeface="Verdana" panose="020B0604030504040204" pitchFamily="34" charset="0"/>
                <a:ea typeface="Verdana" panose="020B0604030504040204" pitchFamily="34" charset="0"/>
              </a:rPr>
              <a:t> Solution</a:t>
            </a: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is the most comprehensive cloud hotel management software on the market; it is a full PMS including booking engine, channel manager, rate manager, POS, and other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additional </a:t>
            </a:r>
            <a:r>
              <a:rPr lang="en-US" sz="1600" dirty="0">
                <a:solidFill>
                  <a:schemeClr val="tx1">
                    <a:lumMod val="65000"/>
                    <a:lumOff val="35000"/>
                  </a:schemeClr>
                </a:solidFill>
                <a:latin typeface="Verdana" panose="020B0604030504040204" pitchFamily="34" charset="0"/>
                <a:ea typeface="Verdana" panose="020B0604030504040204" pitchFamily="34" charset="0"/>
              </a:rPr>
              <a:t>modules. It has all the features and functions your hotel may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need.</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449187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97" y="0"/>
            <a:ext cx="12191999" cy="6858000"/>
          </a:xfrm>
        </p:spPr>
      </p:pic>
      <p:sp>
        <p:nvSpPr>
          <p:cNvPr id="5" name="Dikdörtgen 4"/>
          <p:cNvSpPr/>
          <p:nvPr/>
        </p:nvSpPr>
        <p:spPr>
          <a:xfrm>
            <a:off x="1257838" y="3330206"/>
            <a:ext cx="8246770" cy="2123658"/>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Cloud</a:t>
            </a:r>
            <a:r>
              <a:rPr lang="tr-TR" sz="2400" b="1" dirty="0" smtClean="0">
                <a:solidFill>
                  <a:srgbClr val="EE5E29"/>
                </a:solidFill>
                <a:latin typeface="Verdana" panose="020B0604030504040204" pitchFamily="34" charset="0"/>
                <a:ea typeface="Verdana" panose="020B0604030504040204" pitchFamily="34" charset="0"/>
              </a:rPr>
              <a:t> </a:t>
            </a:r>
            <a:r>
              <a:rPr lang="tr-TR" sz="2400" b="1" dirty="0" err="1" smtClean="0">
                <a:solidFill>
                  <a:srgbClr val="EE5E29"/>
                </a:solidFill>
                <a:latin typeface="Verdana" panose="020B0604030504040204" pitchFamily="34" charset="0"/>
                <a:ea typeface="Verdana" panose="020B0604030504040204" pitchFamily="34" charset="0"/>
              </a:rPr>
              <a:t>and</a:t>
            </a:r>
            <a:r>
              <a:rPr lang="tr-TR" sz="2400" b="1" dirty="0" smtClean="0">
                <a:solidFill>
                  <a:srgbClr val="EE5E29"/>
                </a:solidFill>
                <a:latin typeface="Verdana" panose="020B0604030504040204" pitchFamily="34" charset="0"/>
                <a:ea typeface="Verdana" panose="020B0604030504040204" pitchFamily="34" charset="0"/>
              </a:rPr>
              <a:t> Web-</a:t>
            </a:r>
            <a:r>
              <a:rPr lang="tr-TR" sz="2400" b="1" dirty="0" err="1" smtClean="0">
                <a:solidFill>
                  <a:srgbClr val="EE5E29"/>
                </a:solidFill>
                <a:latin typeface="Verdana" panose="020B0604030504040204" pitchFamily="34" charset="0"/>
                <a:ea typeface="Verdana" panose="020B0604030504040204" pitchFamily="34" charset="0"/>
              </a:rPr>
              <a:t>Based</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is hosted by Microsoft Azure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and </a:t>
            </a:r>
            <a:r>
              <a:rPr lang="en-US" sz="1600" dirty="0">
                <a:solidFill>
                  <a:schemeClr val="tx1">
                    <a:lumMod val="65000"/>
                    <a:lumOff val="35000"/>
                  </a:schemeClr>
                </a:solidFill>
                <a:latin typeface="Verdana" panose="020B0604030504040204" pitchFamily="34" charset="0"/>
                <a:ea typeface="Verdana" panose="020B0604030504040204" pitchFamily="34" charset="0"/>
              </a:rPr>
              <a:t>can be used by any web browser therefore it is accessible from any computer or mobile device anywhere in the world. Compared to on-premise systems, it is much more efficient due to its on-the-go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accessibility.</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11951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çerik Yer Tutucusu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99" y="0"/>
            <a:ext cx="12191999" cy="6858000"/>
          </a:xfrm>
        </p:spPr>
      </p:pic>
      <p:sp>
        <p:nvSpPr>
          <p:cNvPr id="5" name="Dikdörtgen 4"/>
          <p:cNvSpPr/>
          <p:nvPr/>
        </p:nvSpPr>
        <p:spPr>
          <a:xfrm>
            <a:off x="1180564" y="3227175"/>
            <a:ext cx="7100551" cy="1754326"/>
          </a:xfrm>
          <a:prstGeom prst="rect">
            <a:avLst/>
          </a:prstGeom>
        </p:spPr>
        <p:txBody>
          <a:bodyPr wrap="square">
            <a:spAutoFit/>
          </a:bodyPr>
          <a:lstStyle/>
          <a:p>
            <a:pPr>
              <a:lnSpc>
                <a:spcPct val="150000"/>
              </a:lnSpc>
            </a:pPr>
            <a:r>
              <a:rPr lang="tr-TR" sz="2400" b="1" dirty="0" err="1" smtClean="0">
                <a:solidFill>
                  <a:srgbClr val="EE5E29"/>
                </a:solidFill>
                <a:latin typeface="Verdana" panose="020B0604030504040204" pitchFamily="34" charset="0"/>
                <a:ea typeface="Verdana" panose="020B0604030504040204" pitchFamily="34" charset="0"/>
              </a:rPr>
              <a:t>Latest</a:t>
            </a:r>
            <a:r>
              <a:rPr lang="tr-TR" sz="2400" b="1" dirty="0" smtClean="0">
                <a:solidFill>
                  <a:srgbClr val="EE5E29"/>
                </a:solidFill>
                <a:latin typeface="Verdana" panose="020B0604030504040204" pitchFamily="34" charset="0"/>
                <a:ea typeface="Verdana" panose="020B0604030504040204" pitchFamily="34" charset="0"/>
              </a:rPr>
              <a:t> </a:t>
            </a:r>
            <a:r>
              <a:rPr lang="tr-TR" sz="2400" b="1" dirty="0" err="1">
                <a:solidFill>
                  <a:srgbClr val="EE5E29"/>
                </a:solidFill>
                <a:latin typeface="Verdana" panose="020B0604030504040204" pitchFamily="34" charset="0"/>
                <a:ea typeface="Verdana" panose="020B0604030504040204" pitchFamily="34" charset="0"/>
              </a:rPr>
              <a:t>T</a:t>
            </a:r>
            <a:r>
              <a:rPr lang="tr-TR" sz="2400" b="1" dirty="0" err="1" smtClean="0">
                <a:solidFill>
                  <a:srgbClr val="EE5E29"/>
                </a:solidFill>
                <a:latin typeface="Verdana" panose="020B0604030504040204" pitchFamily="34" charset="0"/>
                <a:ea typeface="Verdana" panose="020B0604030504040204" pitchFamily="34" charset="0"/>
              </a:rPr>
              <a:t>echnology</a:t>
            </a:r>
            <a:endParaRPr lang="tr-TR" sz="2400" b="1" dirty="0" smtClean="0">
              <a:solidFill>
                <a:srgbClr val="EE5E29"/>
              </a:solidFill>
              <a:latin typeface="Verdana" panose="020B0604030504040204" pitchFamily="34" charset="0"/>
              <a:ea typeface="Verdana" panose="020B0604030504040204" pitchFamily="34" charset="0"/>
            </a:endParaRPr>
          </a:p>
          <a:p>
            <a:pPr>
              <a:lnSpc>
                <a:spcPct val="150000"/>
              </a:lnSpc>
            </a:pPr>
            <a:r>
              <a:rPr lang="en-US" sz="1600" dirty="0" err="1">
                <a:solidFill>
                  <a:schemeClr val="tx1">
                    <a:lumMod val="65000"/>
                    <a:lumOff val="35000"/>
                  </a:schemeClr>
                </a:solidFill>
                <a:latin typeface="Verdana" panose="020B0604030504040204" pitchFamily="34" charset="0"/>
                <a:ea typeface="Verdana" panose="020B0604030504040204" pitchFamily="34" charset="0"/>
              </a:rPr>
              <a:t>EasyPMS</a:t>
            </a:r>
            <a:r>
              <a:rPr lang="en-US" sz="1600" dirty="0">
                <a:solidFill>
                  <a:schemeClr val="tx1">
                    <a:lumMod val="65000"/>
                    <a:lumOff val="35000"/>
                  </a:schemeClr>
                </a:solidFill>
                <a:latin typeface="Verdana" panose="020B0604030504040204" pitchFamily="34" charset="0"/>
                <a:ea typeface="Verdana" panose="020B0604030504040204" pitchFamily="34" charset="0"/>
              </a:rPr>
              <a:t> uses the latest technology (Google’s Angular Framework, Reactive Web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Programing </a:t>
            </a:r>
            <a:r>
              <a:rPr lang="en-US" sz="1600" dirty="0">
                <a:solidFill>
                  <a:schemeClr val="tx1">
                    <a:lumMod val="65000"/>
                    <a:lumOff val="35000"/>
                  </a:schemeClr>
                </a:solidFill>
                <a:latin typeface="Verdana" panose="020B0604030504040204" pitchFamily="34" charset="0"/>
                <a:ea typeface="Verdana" panose="020B0604030504040204" pitchFamily="34" charset="0"/>
              </a:rPr>
              <a:t>and </a:t>
            </a:r>
            <a:r>
              <a:rPr lang="en-US" sz="1600" dirty="0" err="1">
                <a:solidFill>
                  <a:schemeClr val="tx1">
                    <a:lumMod val="65000"/>
                    <a:lumOff val="35000"/>
                  </a:schemeClr>
                </a:solidFill>
                <a:latin typeface="Verdana" panose="020B0604030504040204" pitchFamily="34" charset="0"/>
                <a:ea typeface="Verdana" panose="020B0604030504040204" pitchFamily="34" charset="0"/>
              </a:rPr>
              <a:t>NodeJS</a:t>
            </a:r>
            <a:r>
              <a:rPr lang="en-US" sz="1600" dirty="0">
                <a:solidFill>
                  <a:schemeClr val="tx1">
                    <a:lumMod val="65000"/>
                    <a:lumOff val="35000"/>
                  </a:schemeClr>
                </a:solidFill>
                <a:latin typeface="Verdana" panose="020B0604030504040204" pitchFamily="34" charset="0"/>
                <a:ea typeface="Verdana" panose="020B0604030504040204" pitchFamily="34" charset="0"/>
              </a:rPr>
              <a:t>) that is why it is extremely fast, efficient, and compatible with all devices and </a:t>
            </a:r>
            <a:r>
              <a:rPr lang="en-US" sz="1600" dirty="0" smtClean="0">
                <a:solidFill>
                  <a:schemeClr val="tx1">
                    <a:lumMod val="65000"/>
                    <a:lumOff val="35000"/>
                  </a:schemeClr>
                </a:solidFill>
                <a:latin typeface="Verdana" panose="020B0604030504040204" pitchFamily="34" charset="0"/>
                <a:ea typeface="Verdana" panose="020B0604030504040204" pitchFamily="34" charset="0"/>
              </a:rPr>
              <a:t>browsers.</a:t>
            </a:r>
            <a:endParaRPr lang="tr-TR" sz="1600"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6" name="Resim 5"/>
          <p:cNvPicPr>
            <a:picLocks noChangeAspect="1"/>
          </p:cNvPicPr>
          <p:nvPr/>
        </p:nvPicPr>
        <p:blipFill rotWithShape="1">
          <a:blip r:embed="rId3" cstate="print">
            <a:extLst>
              <a:ext uri="{28A0092B-C50C-407E-A947-70E740481C1C}">
                <a14:useLocalDpi xmlns:a14="http://schemas.microsoft.com/office/drawing/2010/main" val="0"/>
              </a:ext>
            </a:extLst>
          </a:blip>
          <a:srcRect l="10037" t="22825" r="9061" b="24151"/>
          <a:stretch/>
        </p:blipFill>
        <p:spPr>
          <a:xfrm>
            <a:off x="6346602" y="5650634"/>
            <a:ext cx="1483753" cy="413301"/>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l="6432" t="18053" r="10414" b="18318"/>
          <a:stretch/>
        </p:blipFill>
        <p:spPr>
          <a:xfrm>
            <a:off x="8019026" y="5554101"/>
            <a:ext cx="1389749" cy="451951"/>
          </a:xfrm>
          <a:prstGeom prst="rect">
            <a:avLst/>
          </a:prstGeom>
        </p:spPr>
      </p:pic>
      <p:pic>
        <p:nvPicPr>
          <p:cNvPr id="9" name="Resim 8"/>
          <p:cNvPicPr>
            <a:picLocks noChangeAspect="1"/>
          </p:cNvPicPr>
          <p:nvPr/>
        </p:nvPicPr>
        <p:blipFill rotWithShape="1">
          <a:blip r:embed="rId5" cstate="print">
            <a:extLst>
              <a:ext uri="{28A0092B-C50C-407E-A947-70E740481C1C}">
                <a14:useLocalDpi xmlns:a14="http://schemas.microsoft.com/office/drawing/2010/main" val="0"/>
              </a:ext>
            </a:extLst>
          </a:blip>
          <a:srcRect l="8010" t="6388" r="7482" b="6653"/>
          <a:stretch/>
        </p:blipFill>
        <p:spPr>
          <a:xfrm>
            <a:off x="9597446" y="5496220"/>
            <a:ext cx="1298130" cy="567715"/>
          </a:xfrm>
          <a:prstGeom prst="rect">
            <a:avLst/>
          </a:prstGeom>
        </p:spPr>
      </p:pic>
      <p:cxnSp>
        <p:nvCxnSpPr>
          <p:cNvPr id="10" name="Düz Bağlayıcı 9"/>
          <p:cNvCxnSpPr/>
          <p:nvPr/>
        </p:nvCxnSpPr>
        <p:spPr>
          <a:xfrm>
            <a:off x="7894750" y="5554101"/>
            <a:ext cx="0" cy="509834"/>
          </a:xfrm>
          <a:prstGeom prst="line">
            <a:avLst/>
          </a:prstGeom>
          <a:ln w="28575">
            <a:solidFill>
              <a:srgbClr val="EE5E29"/>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a:off x="9522540" y="5554101"/>
            <a:ext cx="0" cy="509834"/>
          </a:xfrm>
          <a:prstGeom prst="line">
            <a:avLst/>
          </a:prstGeom>
          <a:ln w="28575">
            <a:solidFill>
              <a:srgbClr val="EE5E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9196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2264</TotalTime>
  <Words>1947</Words>
  <Application>Microsoft Office PowerPoint</Application>
  <PresentationFormat>Geniş ekran</PresentationFormat>
  <Paragraphs>169</Paragraphs>
  <Slides>52</Slides>
  <Notes>1</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52</vt:i4>
      </vt:variant>
    </vt:vector>
  </HeadingPairs>
  <TitlesOfParts>
    <vt:vector size="58" baseType="lpstr">
      <vt:lpstr>Arial</vt:lpstr>
      <vt:lpstr>Calibri</vt:lpstr>
      <vt:lpstr>Calibri Light</vt:lpstr>
      <vt:lpstr>Times New Roman</vt:lpstr>
      <vt:lpstr>Verdana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Lenovo</dc:creator>
  <cp:lastModifiedBy>Casper</cp:lastModifiedBy>
  <cp:revision>158</cp:revision>
  <dcterms:created xsi:type="dcterms:W3CDTF">2019-08-26T12:19:13Z</dcterms:created>
  <dcterms:modified xsi:type="dcterms:W3CDTF">2019-11-20T13:37:10Z</dcterms:modified>
</cp:coreProperties>
</file>